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85" r:id="rId3"/>
    <p:sldId id="283" r:id="rId4"/>
    <p:sldId id="284" r:id="rId5"/>
    <p:sldId id="299" r:id="rId6"/>
    <p:sldId id="258" r:id="rId7"/>
    <p:sldId id="259" r:id="rId8"/>
    <p:sldId id="260" r:id="rId9"/>
    <p:sldId id="261" r:id="rId10"/>
    <p:sldId id="262" r:id="rId11"/>
    <p:sldId id="263" r:id="rId12"/>
    <p:sldId id="264" r:id="rId13"/>
    <p:sldId id="288" r:id="rId14"/>
    <p:sldId id="265" r:id="rId15"/>
    <p:sldId id="266" r:id="rId16"/>
    <p:sldId id="267" r:id="rId17"/>
    <p:sldId id="268" r:id="rId18"/>
    <p:sldId id="286" r:id="rId19"/>
    <p:sldId id="287" r:id="rId20"/>
    <p:sldId id="289" r:id="rId21"/>
    <p:sldId id="290" r:id="rId22"/>
    <p:sldId id="269" r:id="rId23"/>
    <p:sldId id="271" r:id="rId24"/>
    <p:sldId id="272" r:id="rId25"/>
    <p:sldId id="291" r:id="rId26"/>
    <p:sldId id="273" r:id="rId27"/>
    <p:sldId id="274" r:id="rId28"/>
    <p:sldId id="294" r:id="rId29"/>
    <p:sldId id="295" r:id="rId30"/>
    <p:sldId id="296" r:id="rId31"/>
    <p:sldId id="293" r:id="rId32"/>
    <p:sldId id="292" r:id="rId33"/>
    <p:sldId id="297" r:id="rId34"/>
    <p:sldId id="29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48332A-0550-4270-BC4C-7D63B6B16A85}" type="datetimeFigureOut">
              <a:rPr lang="en-US"/>
              <a:pPr>
                <a:defRPr/>
              </a:pPr>
              <a:t>8/27/2020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286A605-84F1-43D5-9F72-CB190B0EAF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0BF645-DB1D-4AED-8B19-90EAE7787C64}" type="slidenum">
              <a:rPr lang="en-US" altLang="en-US" sz="1200">
                <a:latin typeface="Calibri" pitchFamily="34" charset="0"/>
              </a:rPr>
              <a:pPr algn="r"/>
              <a:t>3</a:t>
            </a:fld>
            <a:endParaRPr lang="en-US" altLang="en-US"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A282EFA-F957-40E1-B756-BAD93ABDF396}" type="slidenum">
              <a:rPr lang="en-US" altLang="en-US" sz="1200">
                <a:latin typeface="Calibri" pitchFamily="34" charset="0"/>
              </a:rPr>
              <a:pPr algn="r"/>
              <a:t>14</a:t>
            </a:fld>
            <a:endParaRPr lang="en-US" alt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C7011D5-4CB7-49B6-AEC6-CF971A7A9D81}" type="slidenum">
              <a:rPr lang="en-US" altLang="en-US" sz="1200">
                <a:latin typeface="Calibri" pitchFamily="34" charset="0"/>
              </a:rPr>
              <a:pPr algn="r"/>
              <a:t>15</a:t>
            </a:fld>
            <a:endParaRPr lang="en-US"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6E4978D-FD7D-4950-87E9-0831F8A7A190}" type="slidenum">
              <a:rPr lang="en-US" altLang="en-US" sz="1200">
                <a:latin typeface="Calibri" pitchFamily="34" charset="0"/>
              </a:rPr>
              <a:pPr algn="r"/>
              <a:t>16</a:t>
            </a:fld>
            <a:endParaRPr lang="en-US" alt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3327997-E3DC-4DBC-9747-601EE89FCA36}" type="slidenum">
              <a:rPr lang="en-US" altLang="en-US" sz="1200">
                <a:latin typeface="Calibri" pitchFamily="34" charset="0"/>
              </a:rPr>
              <a:pPr algn="r"/>
              <a:t>17</a:t>
            </a:fld>
            <a:endParaRPr lang="en-US" alt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68C9994-35E4-4CB4-9E42-DEC3E253D865}" type="slidenum">
              <a:rPr lang="en-US" altLang="en-US" sz="1200">
                <a:latin typeface="Calibri" pitchFamily="34" charset="0"/>
              </a:rPr>
              <a:pPr algn="r"/>
              <a:t>20</a:t>
            </a:fld>
            <a:endParaRPr lang="en-US" alt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F12CB83-5626-44A5-9EC2-3DEFC16FFFA9}" type="slidenum">
              <a:rPr lang="en-US" altLang="en-US" sz="1200">
                <a:latin typeface="Calibri" pitchFamily="34" charset="0"/>
              </a:rPr>
              <a:pPr algn="r"/>
              <a:t>22</a:t>
            </a:fld>
            <a:endParaRPr lang="en-US" alt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B5DA0EB-7121-452D-9878-2E0B8A6A8403}" type="slidenum">
              <a:rPr lang="en-US" altLang="en-US" sz="1200">
                <a:latin typeface="Calibri" pitchFamily="34" charset="0"/>
              </a:rPr>
              <a:pPr algn="r"/>
              <a:t>23</a:t>
            </a:fld>
            <a:endParaRPr lang="en-US" alt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AB9DA01-EB5E-4BCB-8E1A-C9D6ACA60C26}" type="slidenum">
              <a:rPr lang="en-US" altLang="en-US" sz="1200">
                <a:latin typeface="Calibri" pitchFamily="34" charset="0"/>
              </a:rPr>
              <a:pPr algn="r"/>
              <a:t>24</a:t>
            </a:fld>
            <a:endParaRPr lang="en-US" alt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8BCE58-27D5-4BE5-B617-55A926E05651}" type="slidenum">
              <a:rPr lang="en-US" altLang="en-US" sz="1200">
                <a:latin typeface="Calibri" pitchFamily="34" charset="0"/>
              </a:rPr>
              <a:pPr algn="r"/>
              <a:t>26</a:t>
            </a:fld>
            <a:endParaRPr lang="en-US" alt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1B2644A-EEC6-4A6F-B32A-36B44179000A}" type="slidenum">
              <a:rPr lang="en-US" altLang="en-US" sz="1200">
                <a:latin typeface="Calibri" pitchFamily="34" charset="0"/>
              </a:rPr>
              <a:pPr algn="r"/>
              <a:t>27</a:t>
            </a:fld>
            <a:endParaRPr lang="en-US" alt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7671A40-0064-4226-895B-47CDD55EE0FE}" type="slidenum">
              <a:rPr lang="en-US" altLang="en-US" sz="1200">
                <a:latin typeface="Calibri" pitchFamily="34" charset="0"/>
              </a:rPr>
              <a:pPr algn="r"/>
              <a:t>4</a:t>
            </a:fld>
            <a:endParaRPr lang="en-US"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1BBEFCC-B405-4706-9D73-94B4B73902F6}" type="slidenum">
              <a:rPr lang="en-US" altLang="en-US" sz="1200">
                <a:latin typeface="Calibri" pitchFamily="34" charset="0"/>
              </a:rPr>
              <a:pPr algn="r"/>
              <a:t>6</a:t>
            </a:fld>
            <a:endParaRPr lang="en-US"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2055237-2487-4AF9-A97B-07B60101A438}" type="slidenum">
              <a:rPr lang="en-US" altLang="en-US" sz="1200">
                <a:latin typeface="Calibri" pitchFamily="34" charset="0"/>
              </a:rPr>
              <a:pPr algn="r"/>
              <a:t>7</a:t>
            </a:fld>
            <a:endParaRPr lang="en-US"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0B5D830-3030-4AC3-8F8E-38A6D40BDF27}" type="slidenum">
              <a:rPr lang="en-US" altLang="en-US" sz="1200">
                <a:latin typeface="Calibri" pitchFamily="34" charset="0"/>
              </a:rPr>
              <a:pPr algn="r"/>
              <a:t>8</a:t>
            </a:fld>
            <a:endParaRPr lang="en-US"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D479430-6D7A-427A-932B-968A979BBDCB}" type="slidenum">
              <a:rPr lang="en-US" altLang="en-US" sz="1200">
                <a:latin typeface="Calibri" pitchFamily="34" charset="0"/>
              </a:rPr>
              <a:pPr algn="r"/>
              <a:t>9</a:t>
            </a:fld>
            <a:endParaRPr lang="en-US"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C2EA8B1-4FDC-4DAA-AAE5-108290329C1C}" type="slidenum">
              <a:rPr lang="en-US" altLang="en-US" sz="1200">
                <a:latin typeface="Calibri" pitchFamily="34" charset="0"/>
              </a:rPr>
              <a:pPr algn="r"/>
              <a:t>10</a:t>
            </a:fld>
            <a:endParaRPr lang="en-US" alt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0B0B54-DC5D-4763-ADD4-4D18496DD045}" type="slidenum">
              <a:rPr lang="en-US" altLang="en-US" sz="1200">
                <a:latin typeface="Calibri" pitchFamily="34" charset="0"/>
              </a:rPr>
              <a:pPr algn="r"/>
              <a:t>11</a:t>
            </a:fld>
            <a:endParaRPr lang="en-US" alt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990AC15-67C1-4CA7-BD69-3D94E211CC33}" type="slidenum">
              <a:rPr lang="en-US" altLang="en-US" sz="1200">
                <a:latin typeface="Calibri" pitchFamily="34" charset="0"/>
              </a:rPr>
              <a:pPr algn="r"/>
              <a:t>12</a:t>
            </a:fld>
            <a:endParaRPr lang="en-US"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2B698B5-18CB-4E7A-8FCD-E76707E6C779}" type="datetimeFigureOut">
              <a:rPr lang="en-US"/>
              <a:pPr>
                <a:defRPr/>
              </a:pPr>
              <a:t>8/27/2020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EA46507-CF18-42AF-A5EC-A1FBC4DCF13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DC80E0-FC10-46C7-A2F1-5A1485C45C2E}" type="datetimeFigureOut">
              <a:rPr lang="en-US"/>
              <a:pPr>
                <a:defRPr/>
              </a:pPr>
              <a:t>8/27/2020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6E0695-C949-4DEA-84D8-D4CA19F8805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EE911122-C252-403E-AB64-DED1B8C9D929}"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88905273-1960-4178-85F8-EAAE72BA8BD9}" type="datetimeFigureOut">
              <a:rPr lang="en-US"/>
              <a:pPr>
                <a:defRPr/>
              </a:pPr>
              <a:t>8/27/2020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7AE8FC-529D-4E39-A5A2-EF7B9F4578E5}" type="datetimeFigureOut">
              <a:rPr lang="en-US"/>
              <a:pPr>
                <a:defRPr/>
              </a:pPr>
              <a:t>8/27/2020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2C962E8C-092C-4B63-B67B-4B9F21047F2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58A73E6-5602-4061-BDE3-E5E4F3F11C59}" type="datetimeFigureOut">
              <a:rPr lang="en-US"/>
              <a:pPr>
                <a:defRPr/>
              </a:pPr>
              <a:t>8/27/2020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21C76F6-692F-4933-9714-E6BE43A3500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D4A3BF2E-0109-4E1A-9958-DE9473F1D5AE}" type="datetimeFigureOut">
              <a:rPr lang="en-US"/>
              <a:pPr>
                <a:defRPr/>
              </a:pPr>
              <a:t>8/27/2020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3E2D71B-E78C-4D02-B01C-945C80EC399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15352829-FC9A-48C5-BED6-FF8CBA12EC8A}" type="datetimeFigureOut">
              <a:rPr lang="en-US"/>
              <a:pPr>
                <a:defRPr/>
              </a:pPr>
              <a:t>8/27/2020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0208AE94-A4E0-4A4C-9199-1819F481F6E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7A12245-443C-4020-A437-A42BBF430BF2}" type="datetimeFigureOut">
              <a:rPr lang="en-US"/>
              <a:pPr>
                <a:defRPr/>
              </a:pPr>
              <a:t>8/27/2020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AB3C393-D269-4BFD-B0E7-2DE708F6A6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3898F0A3-9DE2-4733-A5EA-4E0174FCF6D2}" type="datetimeFigureOut">
              <a:rPr lang="en-US"/>
              <a:pPr>
                <a:defRPr/>
              </a:pPr>
              <a:t>8/27/2020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454FD741-AE27-4738-A7FD-267CB1EA40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AC723E8B-EB1B-4E0E-B13B-85D2EDE0BD4C}"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3F9D0FBD-A1DC-46F4-BFC6-AB8DC541D6D3}" type="datetimeFigureOut">
              <a:rPr lang="en-US"/>
              <a:pPr>
                <a:defRPr/>
              </a:pPr>
              <a:t>8/27/2020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916FEEA-D9D9-4979-85D8-C1D4FFE28F2C}"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4CF608DC-B580-4CD8-B397-3C3C84F3EB33}" type="datetimeFigureOut">
              <a:rPr lang="en-US"/>
              <a:pPr>
                <a:defRPr/>
              </a:pPr>
              <a:t>8/27/2020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AEDDA659-B08E-4EF1-B4E0-B53CD59764B8}" type="datetimeFigureOut">
              <a:rPr lang="en-US"/>
              <a:pPr>
                <a:defRPr/>
              </a:pPr>
              <a:t>8/27/2020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CEB8209F-472A-49C2-861D-964B655DED2B}"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Georgia" pitchFamily="18" charset="0"/>
        </a:defRPr>
      </a:lvl2pPr>
      <a:lvl3pPr algn="ctr" rtl="0" eaLnBrk="0" fontAlgn="base" hangingPunct="0">
        <a:spcBef>
          <a:spcPct val="0"/>
        </a:spcBef>
        <a:spcAft>
          <a:spcPct val="0"/>
        </a:spcAft>
        <a:defRPr sz="3300">
          <a:solidFill>
            <a:srgbClr val="08B7BF"/>
          </a:solidFill>
          <a:latin typeface="Georgia" pitchFamily="18" charset="0"/>
        </a:defRPr>
      </a:lvl3pPr>
      <a:lvl4pPr algn="ctr" rtl="0" eaLnBrk="0" fontAlgn="base" hangingPunct="0">
        <a:spcBef>
          <a:spcPct val="0"/>
        </a:spcBef>
        <a:spcAft>
          <a:spcPct val="0"/>
        </a:spcAft>
        <a:defRPr sz="3300">
          <a:solidFill>
            <a:srgbClr val="08B7BF"/>
          </a:solidFill>
          <a:latin typeface="Georgia" pitchFamily="18" charset="0"/>
        </a:defRPr>
      </a:lvl4pPr>
      <a:lvl5pPr algn="ctr" rtl="0" eaLnBrk="0" fontAlgn="base" hangingPunct="0">
        <a:spcBef>
          <a:spcPct val="0"/>
        </a:spcBef>
        <a:spcAft>
          <a:spcPct val="0"/>
        </a:spcAft>
        <a:defRPr sz="3300">
          <a:solidFill>
            <a:srgbClr val="08B7BF"/>
          </a:solidFill>
          <a:latin typeface="Georgia" pitchFamily="18" charset="0"/>
        </a:defRPr>
      </a:lvl5pPr>
      <a:lvl6pPr marL="457200" algn="ctr" rtl="0" fontAlgn="base">
        <a:spcBef>
          <a:spcPct val="0"/>
        </a:spcBef>
        <a:spcAft>
          <a:spcPct val="0"/>
        </a:spcAft>
        <a:defRPr sz="3300">
          <a:solidFill>
            <a:srgbClr val="08B7BF"/>
          </a:solidFill>
          <a:latin typeface="Georgia" pitchFamily="18" charset="0"/>
        </a:defRPr>
      </a:lvl6pPr>
      <a:lvl7pPr marL="914400" algn="ctr" rtl="0" fontAlgn="base">
        <a:spcBef>
          <a:spcPct val="0"/>
        </a:spcBef>
        <a:spcAft>
          <a:spcPct val="0"/>
        </a:spcAft>
        <a:defRPr sz="3300">
          <a:solidFill>
            <a:srgbClr val="08B7BF"/>
          </a:solidFill>
          <a:latin typeface="Georgia" pitchFamily="18" charset="0"/>
        </a:defRPr>
      </a:lvl7pPr>
      <a:lvl8pPr marL="1371600" algn="ctr" rtl="0" fontAlgn="base">
        <a:spcBef>
          <a:spcPct val="0"/>
        </a:spcBef>
        <a:spcAft>
          <a:spcPct val="0"/>
        </a:spcAft>
        <a:defRPr sz="3300">
          <a:solidFill>
            <a:srgbClr val="08B7BF"/>
          </a:solidFill>
          <a:latin typeface="Georgia" pitchFamily="18" charset="0"/>
        </a:defRPr>
      </a:lvl8pPr>
      <a:lvl9pPr marL="1828800" algn="ctr" rtl="0" fontAlgn="base">
        <a:spcBef>
          <a:spcPct val="0"/>
        </a:spcBef>
        <a:spcAft>
          <a:spcPct val="0"/>
        </a:spcAft>
        <a:defRPr sz="3300">
          <a:solidFill>
            <a:srgbClr val="08B7B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Human_swimming" TargetMode="External"/><Relationship Id="rId13" Type="http://schemas.openxmlformats.org/officeDocument/2006/relationships/hyperlink" Target="https://en.wikipedia.org/wiki/Organic_compound" TargetMode="External"/><Relationship Id="rId3" Type="http://schemas.openxmlformats.org/officeDocument/2006/relationships/hyperlink" Target="https://en.wikipedia.org/wiki/Diet_(nutrition)" TargetMode="External"/><Relationship Id="rId7" Type="http://schemas.openxmlformats.org/officeDocument/2006/relationships/hyperlink" Target="https://en.wikipedia.org/wiki/Running" TargetMode="External"/><Relationship Id="rId12" Type="http://schemas.openxmlformats.org/officeDocument/2006/relationships/hyperlink" Target="https://en.wikipedia.org/wiki/Dietary_supplement" TargetMode="External"/><Relationship Id="rId2" Type="http://schemas.openxmlformats.org/officeDocument/2006/relationships/hyperlink" Target="https://en.wikipedia.org/wiki/Nutrition" TargetMode="External"/><Relationship Id="rId16" Type="http://schemas.openxmlformats.org/officeDocument/2006/relationships/hyperlink" Target="https://en.wikipedia.org/wiki/Fat" TargetMode="External"/><Relationship Id="rId1" Type="http://schemas.openxmlformats.org/officeDocument/2006/relationships/slideLayout" Target="../slideLayouts/slideLayout2.xml"/><Relationship Id="rId6" Type="http://schemas.openxmlformats.org/officeDocument/2006/relationships/hyperlink" Target="https://en.wikipedia.org/wiki/Cycling" TargetMode="External"/><Relationship Id="rId11" Type="http://schemas.openxmlformats.org/officeDocument/2006/relationships/hyperlink" Target="https://en.wikipedia.org/wiki/Minerals" TargetMode="External"/><Relationship Id="rId5" Type="http://schemas.openxmlformats.org/officeDocument/2006/relationships/hyperlink" Target="https://en.wikipedia.org/wiki/Bodybuilding" TargetMode="External"/><Relationship Id="rId15" Type="http://schemas.openxmlformats.org/officeDocument/2006/relationships/hyperlink" Target="https://en.wikipedia.org/wiki/Proteins" TargetMode="External"/><Relationship Id="rId10" Type="http://schemas.openxmlformats.org/officeDocument/2006/relationships/hyperlink" Target="https://en.wikipedia.org/wiki/Vitamins" TargetMode="External"/><Relationship Id="rId4" Type="http://schemas.openxmlformats.org/officeDocument/2006/relationships/hyperlink" Target="https://en.wikipedia.org/wiki/Olympic_weightlifting" TargetMode="External"/><Relationship Id="rId9" Type="http://schemas.openxmlformats.org/officeDocument/2006/relationships/hyperlink" Target="https://en.wikipedia.org/wiki/Rowing" TargetMode="External"/><Relationship Id="rId14" Type="http://schemas.openxmlformats.org/officeDocument/2006/relationships/hyperlink" Target="https://en.wikipedia.org/wiki/Carbohydrat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betterhealth.vic.gov.au/ingredientsprofile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eaLnBrk="1" fontAlgn="auto" hangingPunct="1">
              <a:spcAft>
                <a:spcPts val="0"/>
              </a:spcAft>
              <a:buFont typeface="Wingdings 2"/>
              <a:buNone/>
              <a:defRPr/>
            </a:pPr>
            <a:endParaRPr lang="en-US" dirty="0"/>
          </a:p>
        </p:txBody>
      </p:sp>
      <p:sp>
        <p:nvSpPr>
          <p:cNvPr id="13315" name="Title 1"/>
          <p:cNvSpPr>
            <a:spLocks noGrp="1"/>
          </p:cNvSpPr>
          <p:nvPr>
            <p:ph type="ctrTitle"/>
          </p:nvPr>
        </p:nvSpPr>
        <p:spPr/>
        <p:txBody>
          <a:bodyPr/>
          <a:lstStyle/>
          <a:p>
            <a:pPr eaLnBrk="1" hangingPunct="1"/>
            <a:r>
              <a:rPr lang="en-US" sz="6000" b="1" smtClean="0">
                <a:latin typeface="Algerian" pitchFamily="82" charset="0"/>
              </a:rPr>
              <a:t>Sports Nutrition</a:t>
            </a:r>
          </a:p>
        </p:txBody>
      </p:sp>
      <p:pic>
        <p:nvPicPr>
          <p:cNvPr id="13316" name="Picture 6" descr="C:\Users\Bidyut Nath\Desktop\santu\2672368_3235_2.jpg"/>
          <p:cNvPicPr>
            <a:picLocks noChangeAspect="1" noChangeArrowheads="1"/>
          </p:cNvPicPr>
          <p:nvPr/>
        </p:nvPicPr>
        <p:blipFill>
          <a:blip r:embed="rId2" cstate="print"/>
          <a:srcRect/>
          <a:stretch>
            <a:fillRect/>
          </a:stretch>
        </p:blipFill>
        <p:spPr bwMode="auto">
          <a:xfrm>
            <a:off x="238125" y="2667000"/>
            <a:ext cx="8677275" cy="3657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685800" y="304800"/>
            <a:ext cx="7924800" cy="1371600"/>
          </a:xfrm>
        </p:spPr>
        <p:txBody>
          <a:bodyPr/>
          <a:lstStyle/>
          <a:p>
            <a:pPr eaLnBrk="1" hangingPunct="1"/>
            <a:r>
              <a:rPr lang="en-US" altLang="en-US" smtClean="0"/>
              <a:t>Energy Systems, Muscles, and Physical Performance</a:t>
            </a:r>
          </a:p>
        </p:txBody>
      </p:sp>
      <p:sp>
        <p:nvSpPr>
          <p:cNvPr id="21507" name="Content Placeholder 2"/>
          <p:cNvSpPr>
            <a:spLocks noGrp="1"/>
          </p:cNvSpPr>
          <p:nvPr>
            <p:ph idx="4294967295"/>
          </p:nvPr>
        </p:nvSpPr>
        <p:spPr>
          <a:xfrm>
            <a:off x="685800" y="2286000"/>
            <a:ext cx="7772400" cy="4114800"/>
          </a:xfrm>
        </p:spPr>
        <p:txBody>
          <a:bodyPr/>
          <a:lstStyle/>
          <a:p>
            <a:pPr eaLnBrk="1" hangingPunct="1">
              <a:lnSpc>
                <a:spcPct val="90000"/>
              </a:lnSpc>
            </a:pPr>
            <a:r>
              <a:rPr lang="en-US" altLang="en-US" sz="2800" smtClean="0"/>
              <a:t>Endurance training</a:t>
            </a:r>
          </a:p>
          <a:p>
            <a:pPr lvl="1" eaLnBrk="1" hangingPunct="1">
              <a:lnSpc>
                <a:spcPct val="90000"/>
              </a:lnSpc>
            </a:pPr>
            <a:r>
              <a:rPr lang="en-US" altLang="en-US" smtClean="0"/>
              <a:t>Decreases reliance on anaerobic systems</a:t>
            </a:r>
          </a:p>
          <a:p>
            <a:pPr lvl="1" eaLnBrk="1" hangingPunct="1">
              <a:lnSpc>
                <a:spcPct val="90000"/>
              </a:lnSpc>
            </a:pPr>
            <a:r>
              <a:rPr lang="en-US" altLang="en-US" smtClean="0"/>
              <a:t>Extends availability of glycogen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idx="4294967295"/>
          </p:nvPr>
        </p:nvSpPr>
        <p:spPr>
          <a:xfrm>
            <a:off x="685800" y="381000"/>
            <a:ext cx="7772400" cy="990600"/>
          </a:xfrm>
        </p:spPr>
        <p:txBody>
          <a:bodyPr>
            <a:normAutofit fontScale="90000"/>
          </a:bodyPr>
          <a:lstStyle/>
          <a:p>
            <a:pPr eaLnBrk="1" fontAlgn="auto" hangingPunct="1">
              <a:spcAft>
                <a:spcPts val="0"/>
              </a:spcAft>
              <a:defRPr/>
            </a:pPr>
            <a:r>
              <a:rPr lang="en-US" altLang="en-US">
                <a:solidFill>
                  <a:schemeClr val="accent3">
                    <a:shade val="75000"/>
                  </a:schemeClr>
                </a:solidFill>
              </a:rPr>
              <a:t>Energy Systems, Muscles, and Physical Performance</a:t>
            </a:r>
          </a:p>
        </p:txBody>
      </p:sp>
      <p:sp>
        <p:nvSpPr>
          <p:cNvPr id="22531" name="Rectangle 6"/>
          <p:cNvSpPr>
            <a:spLocks noGrp="1" noChangeArrowheads="1"/>
          </p:cNvSpPr>
          <p:nvPr>
            <p:ph type="body" idx="4294967295"/>
          </p:nvPr>
        </p:nvSpPr>
        <p:spPr>
          <a:xfrm>
            <a:off x="152400" y="2057400"/>
            <a:ext cx="4343400" cy="3657600"/>
          </a:xfrm>
        </p:spPr>
        <p:txBody>
          <a:bodyPr/>
          <a:lstStyle/>
          <a:p>
            <a:pPr eaLnBrk="1" hangingPunct="1"/>
            <a:r>
              <a:rPr lang="en-US" altLang="en-US" smtClean="0"/>
              <a:t>Muscles and muscle fibers</a:t>
            </a:r>
          </a:p>
          <a:p>
            <a:pPr lvl="1" eaLnBrk="1" hangingPunct="1"/>
            <a:r>
              <a:rPr lang="en-US" altLang="en-US" smtClean="0"/>
              <a:t>Slow-twitch fibers</a:t>
            </a:r>
          </a:p>
          <a:p>
            <a:pPr lvl="1" eaLnBrk="1" hangingPunct="1"/>
            <a:r>
              <a:rPr lang="en-US" altLang="en-US" smtClean="0"/>
              <a:t>Fast-twitch fibers</a:t>
            </a:r>
          </a:p>
          <a:p>
            <a:pPr lvl="2" eaLnBrk="1" hangingPunct="1"/>
            <a:r>
              <a:rPr lang="en-US" altLang="en-US" sz="2800" smtClean="0"/>
              <a:t>Relative proportion determined by genetics</a:t>
            </a:r>
          </a:p>
        </p:txBody>
      </p:sp>
      <p:pic>
        <p:nvPicPr>
          <p:cNvPr id="22532" name="Picture 8" descr="C:\Documents and Settings\aflagg\Desktop\Discovering Nutrition 2e\PPTs\Images\From John\35558_ch11_figure1110.jpg"/>
          <p:cNvPicPr>
            <a:picLocks noChangeAspect="1" noChangeArrowheads="1"/>
          </p:cNvPicPr>
          <p:nvPr/>
        </p:nvPicPr>
        <p:blipFill>
          <a:blip r:embed="rId3" cstate="print"/>
          <a:srcRect/>
          <a:stretch>
            <a:fillRect/>
          </a:stretch>
        </p:blipFill>
        <p:spPr bwMode="auto">
          <a:xfrm>
            <a:off x="4495800" y="2116138"/>
            <a:ext cx="4419600" cy="34194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Users\Bidyut Nath\Desktop\santu\s371539206561843018_p16_i2_w1024.jpeg"/>
          <p:cNvPicPr>
            <a:picLocks noChangeAspect="1" noChangeArrowheads="1"/>
          </p:cNvPicPr>
          <p:nvPr/>
        </p:nvPicPr>
        <p:blipFill>
          <a:blip r:embed="rId3" cstate="print">
            <a:lum bright="20000" contrast="-40000"/>
          </a:blip>
          <a:srcRect/>
          <a:stretch>
            <a:fillRect/>
          </a:stretch>
        </p:blipFill>
        <p:spPr bwMode="auto">
          <a:xfrm>
            <a:off x="304800" y="406400"/>
            <a:ext cx="8534400" cy="5918200"/>
          </a:xfrm>
          <a:prstGeom prst="rect">
            <a:avLst/>
          </a:prstGeom>
          <a:noFill/>
          <a:ln w="9525">
            <a:noFill/>
            <a:miter lim="800000"/>
            <a:headEnd/>
            <a:tailEnd/>
          </a:ln>
        </p:spPr>
      </p:pic>
      <p:sp>
        <p:nvSpPr>
          <p:cNvPr id="23555" name="Rectangle 4"/>
          <p:cNvSpPr>
            <a:spLocks noGrp="1" noChangeArrowheads="1"/>
          </p:cNvSpPr>
          <p:nvPr>
            <p:ph type="title" idx="4294967295"/>
          </p:nvPr>
        </p:nvSpPr>
        <p:spPr>
          <a:xfrm>
            <a:off x="685800" y="228600"/>
            <a:ext cx="7772400" cy="1143000"/>
          </a:xfrm>
        </p:spPr>
        <p:txBody>
          <a:bodyPr/>
          <a:lstStyle/>
          <a:p>
            <a:pPr eaLnBrk="1" hangingPunct="1"/>
            <a:r>
              <a:rPr lang="en-US" altLang="en-US" smtClean="0"/>
              <a:t>Optimal Nutrition </a:t>
            </a:r>
            <a:br>
              <a:rPr lang="en-US" altLang="en-US" smtClean="0"/>
            </a:br>
            <a:r>
              <a:rPr lang="en-US" altLang="en-US" smtClean="0"/>
              <a:t>for Athletic Performance</a:t>
            </a:r>
          </a:p>
        </p:txBody>
      </p:sp>
      <p:sp>
        <p:nvSpPr>
          <p:cNvPr id="23556" name="Rectangle 5"/>
          <p:cNvSpPr>
            <a:spLocks noGrp="1" noChangeArrowheads="1"/>
          </p:cNvSpPr>
          <p:nvPr>
            <p:ph type="body" idx="4294967295"/>
          </p:nvPr>
        </p:nvSpPr>
        <p:spPr/>
        <p:txBody>
          <a:bodyPr/>
          <a:lstStyle/>
          <a:p>
            <a:pPr eaLnBrk="1" hangingPunct="1"/>
            <a:r>
              <a:rPr lang="en-US" altLang="en-US" smtClean="0"/>
              <a:t>Consume adequate energy and nutrients</a:t>
            </a:r>
          </a:p>
          <a:p>
            <a:pPr eaLnBrk="1" hangingPunct="1"/>
            <a:r>
              <a:rPr lang="en-US" altLang="en-US" smtClean="0"/>
              <a:t>Maintain appropriate body composition</a:t>
            </a:r>
          </a:p>
          <a:p>
            <a:pPr eaLnBrk="1" hangingPunct="1"/>
            <a:r>
              <a:rPr lang="en-US" altLang="en-US" smtClean="0"/>
              <a:t>Promote optimal recovery from training</a:t>
            </a:r>
          </a:p>
          <a:p>
            <a:pPr eaLnBrk="1" hangingPunct="1"/>
            <a:r>
              <a:rPr lang="en-US" altLang="en-US" smtClean="0"/>
              <a:t>Maintain hydration status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Man bent over row silhouette - Transparent PNG &amp; SVG vector file"/>
          <p:cNvPicPr>
            <a:picLocks noChangeAspect="1" noChangeArrowheads="1"/>
          </p:cNvPicPr>
          <p:nvPr/>
        </p:nvPicPr>
        <p:blipFill>
          <a:blip r:embed="rId2" cstate="print">
            <a:lum bright="40000"/>
          </a:blip>
          <a:srcRect/>
          <a:stretch>
            <a:fillRect/>
          </a:stretch>
        </p:blipFill>
        <p:spPr bwMode="auto">
          <a:xfrm>
            <a:off x="0" y="1981200"/>
            <a:ext cx="4876800" cy="4876800"/>
          </a:xfrm>
          <a:prstGeom prst="rect">
            <a:avLst/>
          </a:prstGeom>
          <a:noFill/>
          <a:ln w="9525">
            <a:noFill/>
            <a:miter lim="800000"/>
            <a:headEnd/>
            <a:tailEnd/>
          </a:ln>
        </p:spPr>
      </p:pic>
      <p:pic>
        <p:nvPicPr>
          <p:cNvPr id="24579" name="Picture 8" descr="Woman holding barbell silhouette - Transparent PNG &amp; SVG vector file"/>
          <p:cNvPicPr>
            <a:picLocks noChangeAspect="1" noChangeArrowheads="1"/>
          </p:cNvPicPr>
          <p:nvPr/>
        </p:nvPicPr>
        <p:blipFill>
          <a:blip r:embed="rId3" cstate="print">
            <a:lum bright="40000"/>
          </a:blip>
          <a:srcRect/>
          <a:stretch>
            <a:fillRect/>
          </a:stretch>
        </p:blipFill>
        <p:spPr bwMode="auto">
          <a:xfrm>
            <a:off x="4724400" y="2286000"/>
            <a:ext cx="4876800" cy="4267200"/>
          </a:xfrm>
          <a:prstGeom prst="rect">
            <a:avLst/>
          </a:prstGeom>
          <a:noFill/>
          <a:ln w="9525">
            <a:noFill/>
            <a:miter lim="800000"/>
            <a:headEnd/>
            <a:tailEnd/>
          </a:ln>
        </p:spPr>
      </p:pic>
      <p:sp>
        <p:nvSpPr>
          <p:cNvPr id="24580" name="Title 2"/>
          <p:cNvSpPr>
            <a:spLocks noGrp="1"/>
          </p:cNvSpPr>
          <p:nvPr>
            <p:ph type="title"/>
          </p:nvPr>
        </p:nvSpPr>
        <p:spPr>
          <a:xfrm>
            <a:off x="722313" y="533400"/>
            <a:ext cx="7772400" cy="1143000"/>
          </a:xfrm>
        </p:spPr>
        <p:txBody>
          <a:bodyPr/>
          <a:lstStyle/>
          <a:p>
            <a:r>
              <a:rPr lang="en-IN" dirty="0" smtClean="0"/>
              <a:t>Dietary Principles Of Sports Nutrition</a:t>
            </a:r>
            <a:endParaRPr lang="en-IN" dirty="0" smtClean="0"/>
          </a:p>
        </p:txBody>
      </p:sp>
      <p:sp>
        <p:nvSpPr>
          <p:cNvPr id="4" name="Text Placeholder 3"/>
          <p:cNvSpPr>
            <a:spLocks noGrp="1"/>
          </p:cNvSpPr>
          <p:nvPr>
            <p:ph type="body" idx="1"/>
          </p:nvPr>
        </p:nvSpPr>
        <p:spPr>
          <a:xfrm>
            <a:off x="457200" y="2743200"/>
            <a:ext cx="8077200" cy="1828800"/>
          </a:xfrm>
        </p:spPr>
        <p:txBody>
          <a:bodyPr/>
          <a:lstStyle/>
          <a:p>
            <a:pPr algn="just">
              <a:buFont typeface="Wingdings" pitchFamily="2" charset="2"/>
              <a:buChar char="q"/>
              <a:defRPr/>
            </a:pPr>
            <a:r>
              <a:rPr lang="en-IN" sz="2400" cap="none" dirty="0" smtClean="0">
                <a:solidFill>
                  <a:srgbClr val="C00000"/>
                </a:solidFill>
                <a:latin typeface="Times New Roman" pitchFamily="18" charset="0"/>
                <a:cs typeface="Times New Roman" pitchFamily="18" charset="0"/>
              </a:rPr>
              <a:t>High Energy, </a:t>
            </a:r>
          </a:p>
          <a:p>
            <a:pPr algn="just">
              <a:buFont typeface="Wingdings" pitchFamily="2" charset="2"/>
              <a:buChar char="q"/>
              <a:defRPr/>
            </a:pPr>
            <a:r>
              <a:rPr lang="en-IN" sz="2400" cap="none" dirty="0" smtClean="0">
                <a:solidFill>
                  <a:srgbClr val="C00000"/>
                </a:solidFill>
                <a:latin typeface="Times New Roman" pitchFamily="18" charset="0"/>
                <a:cs typeface="Times New Roman" pitchFamily="18" charset="0"/>
              </a:rPr>
              <a:t>High Carbohydrate (Specially Simple Sugar During Event), </a:t>
            </a:r>
          </a:p>
          <a:p>
            <a:pPr algn="just">
              <a:buFont typeface="Wingdings" pitchFamily="2" charset="2"/>
              <a:buChar char="q"/>
              <a:defRPr/>
            </a:pPr>
            <a:r>
              <a:rPr lang="en-IN" sz="2400" cap="none" dirty="0" smtClean="0">
                <a:solidFill>
                  <a:srgbClr val="C00000"/>
                </a:solidFill>
                <a:latin typeface="Times New Roman" pitchFamily="18" charset="0"/>
                <a:cs typeface="Times New Roman" pitchFamily="18" charset="0"/>
              </a:rPr>
              <a:t>High Protein (High BV), </a:t>
            </a:r>
          </a:p>
          <a:p>
            <a:pPr algn="just">
              <a:buFont typeface="Wingdings" pitchFamily="2" charset="2"/>
              <a:buChar char="q"/>
              <a:defRPr/>
            </a:pPr>
            <a:r>
              <a:rPr lang="en-IN" sz="2400" cap="none" dirty="0" smtClean="0">
                <a:solidFill>
                  <a:srgbClr val="C00000"/>
                </a:solidFill>
                <a:latin typeface="Times New Roman" pitchFamily="18" charset="0"/>
                <a:cs typeface="Times New Roman" pitchFamily="18" charset="0"/>
              </a:rPr>
              <a:t>Moderate </a:t>
            </a:r>
            <a:r>
              <a:rPr lang="en-IN" sz="2400" cap="none" dirty="0" smtClean="0">
                <a:solidFill>
                  <a:srgbClr val="C00000"/>
                </a:solidFill>
                <a:latin typeface="Times New Roman" pitchFamily="18" charset="0"/>
                <a:cs typeface="Times New Roman" pitchFamily="18" charset="0"/>
              </a:rPr>
              <a:t>Fat (Maintain PUFA &amp; MUFA Ratio), </a:t>
            </a:r>
          </a:p>
          <a:p>
            <a:pPr algn="just">
              <a:buFont typeface="Wingdings" pitchFamily="2" charset="2"/>
              <a:buChar char="q"/>
              <a:defRPr/>
            </a:pPr>
            <a:r>
              <a:rPr lang="en-IN" sz="2400" cap="none" dirty="0" smtClean="0">
                <a:solidFill>
                  <a:srgbClr val="C00000"/>
                </a:solidFill>
                <a:latin typeface="Times New Roman" pitchFamily="18" charset="0"/>
                <a:cs typeface="Times New Roman" pitchFamily="18" charset="0"/>
              </a:rPr>
              <a:t>Maintain Vitamin (C) &amp; Minerals (Na, K), </a:t>
            </a:r>
          </a:p>
          <a:p>
            <a:pPr algn="just">
              <a:buFont typeface="Wingdings" pitchFamily="2" charset="2"/>
              <a:buChar char="q"/>
              <a:defRPr/>
            </a:pPr>
            <a:r>
              <a:rPr lang="en-IN" sz="2400" cap="none" dirty="0" smtClean="0">
                <a:solidFill>
                  <a:srgbClr val="C00000"/>
                </a:solidFill>
                <a:latin typeface="Times New Roman" pitchFamily="18" charset="0"/>
                <a:cs typeface="Times New Roman" pitchFamily="18" charset="0"/>
              </a:rPr>
              <a:t>Liberal Fluid ( Minimum 4 L), </a:t>
            </a:r>
          </a:p>
          <a:p>
            <a:pPr algn="just">
              <a:buFont typeface="Wingdings" pitchFamily="2" charset="2"/>
              <a:buChar char="q"/>
              <a:defRPr/>
            </a:pPr>
            <a:r>
              <a:rPr lang="en-IN" sz="2400" cap="none" dirty="0" smtClean="0">
                <a:solidFill>
                  <a:srgbClr val="C00000"/>
                </a:solidFill>
                <a:latin typeface="Times New Roman" pitchFamily="18" charset="0"/>
                <a:cs typeface="Times New Roman" pitchFamily="18" charset="0"/>
              </a:rPr>
              <a:t>With Increased Antioxidant.</a:t>
            </a:r>
            <a:endParaRPr lang="en-IN" sz="2400" cap="none" dirty="0">
              <a:solidFill>
                <a:srgbClr val="C00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idx="4294967295"/>
          </p:nvPr>
        </p:nvSpPr>
        <p:spPr>
          <a:xfrm>
            <a:off x="685800" y="228600"/>
            <a:ext cx="7772400" cy="1143000"/>
          </a:xfrm>
        </p:spPr>
        <p:txBody>
          <a:bodyPr/>
          <a:lstStyle/>
          <a:p>
            <a:pPr eaLnBrk="1" hangingPunct="1"/>
            <a:r>
              <a:rPr lang="en-US" altLang="en-US" smtClean="0"/>
              <a:t>Energy Intake and Exercise</a:t>
            </a:r>
          </a:p>
        </p:txBody>
      </p:sp>
      <p:sp>
        <p:nvSpPr>
          <p:cNvPr id="25603" name="Rectangle 1027"/>
          <p:cNvSpPr>
            <a:spLocks noGrp="1" noChangeArrowheads="1"/>
          </p:cNvSpPr>
          <p:nvPr>
            <p:ph type="body" idx="4294967295"/>
          </p:nvPr>
        </p:nvSpPr>
        <p:spPr/>
        <p:txBody>
          <a:bodyPr/>
          <a:lstStyle/>
          <a:p>
            <a:pPr eaLnBrk="1" hangingPunct="1"/>
            <a:r>
              <a:rPr lang="en-US" altLang="en-US" smtClean="0"/>
              <a:t>Energy needs</a:t>
            </a:r>
          </a:p>
          <a:p>
            <a:pPr lvl="1" eaLnBrk="1" hangingPunct="1"/>
            <a:r>
              <a:rPr lang="en-US" altLang="en-US" smtClean="0"/>
              <a:t>Fuel for training</a:t>
            </a:r>
          </a:p>
          <a:p>
            <a:pPr lvl="1" eaLnBrk="1" hangingPunct="1"/>
            <a:r>
              <a:rPr lang="en-US" altLang="en-US" smtClean="0"/>
              <a:t>Maintain healthy weight</a:t>
            </a:r>
          </a:p>
          <a:p>
            <a:pPr lvl="1" eaLnBrk="1" hangingPunct="1"/>
            <a:r>
              <a:rPr lang="en-US" altLang="en-US" smtClean="0"/>
              <a:t>Support growth (if adolescent)</a:t>
            </a:r>
          </a:p>
          <a:p>
            <a:pPr lvl="1" eaLnBrk="1" hangingPunct="1"/>
            <a:r>
              <a:rPr lang="en-US" altLang="en-US" smtClean="0"/>
              <a:t>May require frequent meals and snacks</a:t>
            </a:r>
          </a:p>
          <a:p>
            <a:pPr lvl="1" eaLnBrk="1" hangingPunct="1"/>
            <a:r>
              <a:rPr lang="en-US" altLang="en-US" smtClean="0"/>
              <a:t>Total calorie requirements may range from </a:t>
            </a:r>
            <a:r>
              <a:rPr lang="en-US" altLang="en-US" b="1" smtClean="0"/>
              <a:t>3000-5000</a:t>
            </a:r>
            <a:r>
              <a:rPr lang="en-US" altLang="en-US" smtClean="0"/>
              <a:t> kcal/day.</a:t>
            </a:r>
          </a:p>
        </p:txBody>
      </p:sp>
      <p:pic>
        <p:nvPicPr>
          <p:cNvPr id="23557" name="Picture 5" descr="All About G-Flux"/>
          <p:cNvPicPr>
            <a:picLocks noChangeAspect="1" noChangeArrowheads="1"/>
          </p:cNvPicPr>
          <p:nvPr/>
        </p:nvPicPr>
        <p:blipFill>
          <a:blip r:embed="rId3" cstate="print"/>
          <a:srcRect/>
          <a:stretch>
            <a:fillRect/>
          </a:stretch>
        </p:blipFill>
        <p:spPr bwMode="auto">
          <a:xfrm>
            <a:off x="1219200" y="4495800"/>
            <a:ext cx="6972300" cy="1600200"/>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228600"/>
            <a:ext cx="7772400" cy="1143000"/>
          </a:xfrm>
        </p:spPr>
        <p:txBody>
          <a:bodyPr/>
          <a:lstStyle/>
          <a:p>
            <a:pPr eaLnBrk="1" hangingPunct="1"/>
            <a:r>
              <a:rPr lang="en-US" altLang="en-US" smtClean="0"/>
              <a:t>Carbohydrate and Exercise</a:t>
            </a:r>
          </a:p>
        </p:txBody>
      </p:sp>
      <p:sp>
        <p:nvSpPr>
          <p:cNvPr id="26627" name="Rectangle 3"/>
          <p:cNvSpPr>
            <a:spLocks noGrp="1" noChangeArrowheads="1"/>
          </p:cNvSpPr>
          <p:nvPr>
            <p:ph type="body" idx="4294967295"/>
          </p:nvPr>
        </p:nvSpPr>
        <p:spPr>
          <a:xfrm>
            <a:off x="304800" y="1752600"/>
            <a:ext cx="4419600" cy="4724400"/>
          </a:xfrm>
        </p:spPr>
        <p:txBody>
          <a:bodyPr/>
          <a:lstStyle/>
          <a:p>
            <a:pPr eaLnBrk="1" hangingPunct="1">
              <a:lnSpc>
                <a:spcPct val="90000"/>
              </a:lnSpc>
            </a:pPr>
            <a:r>
              <a:rPr lang="en-US" altLang="en-US" sz="2800" smtClean="0"/>
              <a:t>High-carbohydrate diets</a:t>
            </a:r>
          </a:p>
          <a:p>
            <a:pPr lvl="1" eaLnBrk="1" hangingPunct="1">
              <a:lnSpc>
                <a:spcPct val="90000"/>
              </a:lnSpc>
            </a:pPr>
            <a:r>
              <a:rPr lang="en-US" altLang="en-US" smtClean="0"/>
              <a:t>Increase glycogen stores</a:t>
            </a:r>
          </a:p>
          <a:p>
            <a:pPr lvl="1" eaLnBrk="1" hangingPunct="1">
              <a:lnSpc>
                <a:spcPct val="90000"/>
              </a:lnSpc>
            </a:pPr>
            <a:r>
              <a:rPr lang="en-US" altLang="en-US" smtClean="0"/>
              <a:t>Extend endurance</a:t>
            </a:r>
          </a:p>
          <a:p>
            <a:pPr eaLnBrk="1" hangingPunct="1">
              <a:lnSpc>
                <a:spcPct val="90000"/>
              </a:lnSpc>
            </a:pPr>
            <a:r>
              <a:rPr lang="en-US" altLang="en-US" sz="2800" smtClean="0"/>
              <a:t>Carbohydrate loading</a:t>
            </a:r>
          </a:p>
          <a:p>
            <a:pPr lvl="1" eaLnBrk="1" hangingPunct="1">
              <a:lnSpc>
                <a:spcPct val="90000"/>
              </a:lnSpc>
            </a:pPr>
            <a:r>
              <a:rPr lang="en-US" altLang="en-US" smtClean="0"/>
              <a:t>60</a:t>
            </a:r>
            <a:r>
              <a:rPr lang="en-US" altLang="en-US" smtClean="0">
                <a:cs typeface="Arial" charset="0"/>
              </a:rPr>
              <a:t>–</a:t>
            </a:r>
            <a:r>
              <a:rPr lang="en-US" altLang="en-US" smtClean="0"/>
              <a:t>70% of calories as carbohydrate</a:t>
            </a:r>
          </a:p>
          <a:p>
            <a:pPr lvl="1" eaLnBrk="1" hangingPunct="1">
              <a:lnSpc>
                <a:spcPct val="90000"/>
              </a:lnSpc>
            </a:pPr>
            <a:r>
              <a:rPr lang="en-US" altLang="en-US" smtClean="0"/>
              <a:t>Decrease exercise intensity prior to competition</a:t>
            </a:r>
          </a:p>
        </p:txBody>
      </p:sp>
      <p:pic>
        <p:nvPicPr>
          <p:cNvPr id="26628" name="Picture 4" descr="\\Bodhisattva\SHARE1\Health\Insel_DN_09107\Ancillaries\PowerPoints\Insel_PPT_images\slide_11-7.JPG"/>
          <p:cNvPicPr>
            <a:picLocks noChangeAspect="1" noChangeArrowheads="1"/>
          </p:cNvPicPr>
          <p:nvPr/>
        </p:nvPicPr>
        <p:blipFill>
          <a:blip r:embed="rId3" cstate="print"/>
          <a:srcRect l="64871" t="30540" b="3987"/>
          <a:stretch>
            <a:fillRect/>
          </a:stretch>
        </p:blipFill>
        <p:spPr bwMode="auto">
          <a:xfrm>
            <a:off x="4724400" y="1905000"/>
            <a:ext cx="4191000" cy="3632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228600"/>
            <a:ext cx="7772400" cy="685800"/>
          </a:xfrm>
        </p:spPr>
        <p:txBody>
          <a:bodyPr/>
          <a:lstStyle/>
          <a:p>
            <a:pPr eaLnBrk="1" hangingPunct="1"/>
            <a:r>
              <a:rPr lang="en-US" altLang="en-US" dirty="0" smtClean="0"/>
              <a:t>Carbohydrate and Exercise</a:t>
            </a:r>
          </a:p>
        </p:txBody>
      </p:sp>
      <p:sp>
        <p:nvSpPr>
          <p:cNvPr id="27651" name="Rectangle 3"/>
          <p:cNvSpPr>
            <a:spLocks noGrp="1" noChangeArrowheads="1"/>
          </p:cNvSpPr>
          <p:nvPr>
            <p:ph type="body" idx="4294967295"/>
          </p:nvPr>
        </p:nvSpPr>
        <p:spPr>
          <a:xfrm>
            <a:off x="152400" y="1066800"/>
            <a:ext cx="8610600" cy="2895600"/>
          </a:xfrm>
        </p:spPr>
        <p:txBody>
          <a:bodyPr/>
          <a:lstStyle/>
          <a:p>
            <a:pPr eaLnBrk="1" hangingPunct="1"/>
            <a:r>
              <a:rPr lang="en-US" altLang="en-US" sz="2800" dirty="0" smtClean="0"/>
              <a:t>Carbohydrate intake </a:t>
            </a:r>
          </a:p>
          <a:p>
            <a:pPr lvl="1" eaLnBrk="1" hangingPunct="1"/>
            <a:r>
              <a:rPr lang="en-US" altLang="en-US" dirty="0" smtClean="0"/>
              <a:t>Before exercise</a:t>
            </a:r>
          </a:p>
          <a:p>
            <a:pPr lvl="2" eaLnBrk="1" hangingPunct="1"/>
            <a:r>
              <a:rPr lang="en-US" altLang="en-US" sz="2800" dirty="0" smtClean="0"/>
              <a:t>Easily digested foods/beverages</a:t>
            </a:r>
          </a:p>
          <a:p>
            <a:pPr lvl="1" eaLnBrk="1" hangingPunct="1"/>
            <a:r>
              <a:rPr lang="en-US" altLang="en-US" dirty="0" smtClean="0"/>
              <a:t>Pre-exercise </a:t>
            </a:r>
            <a:r>
              <a:rPr lang="en-US" altLang="en-US" dirty="0" smtClean="0"/>
              <a:t>meals and </a:t>
            </a:r>
            <a:r>
              <a:rPr lang="en-US" altLang="en-US" dirty="0" err="1" smtClean="0"/>
              <a:t>glycemic</a:t>
            </a:r>
            <a:r>
              <a:rPr lang="en-US" altLang="en-US" dirty="0" smtClean="0"/>
              <a:t> index</a:t>
            </a:r>
          </a:p>
          <a:p>
            <a:pPr lvl="2" eaLnBrk="1" hangingPunct="1"/>
            <a:r>
              <a:rPr lang="en-US" altLang="en-US" sz="2800" dirty="0" smtClean="0"/>
              <a:t>Measure food to monitor its effects, which can raise blood glucose</a:t>
            </a:r>
            <a:endParaRPr lang="en-US" altLang="en-US" dirty="0" smtClean="0"/>
          </a:p>
        </p:txBody>
      </p:sp>
      <p:pic>
        <p:nvPicPr>
          <p:cNvPr id="27653" name="Picture 5" descr="C:\Users\Bidyut Nath\Desktop\santu\unnamed.jpg"/>
          <p:cNvPicPr>
            <a:picLocks noChangeAspect="1" noChangeArrowheads="1"/>
          </p:cNvPicPr>
          <p:nvPr/>
        </p:nvPicPr>
        <p:blipFill>
          <a:blip r:embed="rId3" cstate="print"/>
          <a:srcRect t="15151"/>
          <a:stretch>
            <a:fillRect/>
          </a:stretch>
        </p:blipFill>
        <p:spPr bwMode="auto">
          <a:xfrm>
            <a:off x="1295400" y="3810000"/>
            <a:ext cx="6553200" cy="259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85800" y="304800"/>
            <a:ext cx="7772400" cy="1143000"/>
          </a:xfrm>
        </p:spPr>
        <p:txBody>
          <a:bodyPr/>
          <a:lstStyle/>
          <a:p>
            <a:pPr eaLnBrk="1" hangingPunct="1"/>
            <a:r>
              <a:rPr lang="en-US" altLang="en-US" smtClean="0"/>
              <a:t>Carbohydrate and Exercise</a:t>
            </a:r>
          </a:p>
        </p:txBody>
      </p:sp>
      <p:sp>
        <p:nvSpPr>
          <p:cNvPr id="28675" name="Content Placeholder 2"/>
          <p:cNvSpPr>
            <a:spLocks noGrp="1"/>
          </p:cNvSpPr>
          <p:nvPr>
            <p:ph idx="4294967295"/>
          </p:nvPr>
        </p:nvSpPr>
        <p:spPr>
          <a:xfrm>
            <a:off x="685800" y="1676400"/>
            <a:ext cx="7772400" cy="4114800"/>
          </a:xfrm>
        </p:spPr>
        <p:txBody>
          <a:bodyPr/>
          <a:lstStyle/>
          <a:p>
            <a:pPr lvl="1" eaLnBrk="1" hangingPunct="1">
              <a:buFont typeface="Times" pitchFamily="1" charset="0"/>
              <a:buNone/>
            </a:pPr>
            <a:endParaRPr lang="en-US" altLang="en-US" dirty="0" smtClean="0"/>
          </a:p>
          <a:p>
            <a:pPr lvl="1" eaLnBrk="1" hangingPunct="1"/>
            <a:r>
              <a:rPr lang="en-US" altLang="en-US" dirty="0" smtClean="0"/>
              <a:t>During exercise</a:t>
            </a:r>
          </a:p>
          <a:p>
            <a:pPr marL="1085850" lvl="2" eaLnBrk="1" hangingPunct="1"/>
            <a:r>
              <a:rPr lang="en-US" altLang="en-US" sz="2800" dirty="0" smtClean="0"/>
              <a:t>Sports drinks (4</a:t>
            </a:r>
            <a:r>
              <a:rPr lang="en-US" altLang="en-US" sz="2800" dirty="0" smtClean="0">
                <a:cs typeface="Arial" charset="0"/>
              </a:rPr>
              <a:t>–</a:t>
            </a:r>
            <a:r>
              <a:rPr lang="en-US" altLang="en-US" sz="2800" dirty="0" smtClean="0"/>
              <a:t>8% carbohydrate)</a:t>
            </a:r>
          </a:p>
          <a:p>
            <a:pPr lvl="1" eaLnBrk="1" hangingPunct="1"/>
            <a:r>
              <a:rPr lang="en-US" altLang="en-US" dirty="0" smtClean="0"/>
              <a:t>After exercise</a:t>
            </a:r>
          </a:p>
          <a:p>
            <a:pPr marL="1085850" lvl="2" eaLnBrk="1" hangingPunct="1"/>
            <a:r>
              <a:rPr lang="en-US" altLang="en-US" sz="2800" dirty="0" smtClean="0"/>
              <a:t>Replenish glycogen stores</a:t>
            </a:r>
          </a:p>
          <a:p>
            <a:pPr marL="1428750" lvl="3" eaLnBrk="1" hangingPunct="1"/>
            <a:r>
              <a:rPr lang="en-US" altLang="en-US" sz="2800" dirty="0" smtClean="0"/>
              <a:t>1 to 1.5 grams carbohydrate per kg both 30 minutes and 2 hours after exercise</a:t>
            </a:r>
            <a:endParaRPr lang="en-US" alt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219200"/>
            <a:ext cx="7543800" cy="762000"/>
          </a:xfrm>
        </p:spPr>
        <p:txBody>
          <a:bodyPr/>
          <a:lstStyle/>
          <a:p>
            <a:pPr algn="just">
              <a:defRPr/>
            </a:pPr>
            <a:r>
              <a:rPr lang="en-IN" sz="2000" cap="none" dirty="0" smtClean="0">
                <a:solidFill>
                  <a:srgbClr val="C00000"/>
                </a:solidFill>
                <a:latin typeface="Times New Roman" pitchFamily="18" charset="0"/>
                <a:cs typeface="Times New Roman" pitchFamily="18" charset="0"/>
              </a:rPr>
              <a:t>According to </a:t>
            </a:r>
            <a:r>
              <a:rPr lang="en-IN" sz="2000" dirty="0" smtClean="0">
                <a:solidFill>
                  <a:srgbClr val="C00000"/>
                </a:solidFill>
              </a:rPr>
              <a:t>COSTIL (1977)</a:t>
            </a:r>
            <a:r>
              <a:rPr lang="en-IN" sz="2000" cap="none" dirty="0" smtClean="0">
                <a:solidFill>
                  <a:srgbClr val="C00000"/>
                </a:solidFill>
                <a:latin typeface="Times New Roman" pitchFamily="18" charset="0"/>
                <a:cs typeface="Times New Roman" pitchFamily="18" charset="0"/>
              </a:rPr>
              <a:t>Carbohydrate intake before exercise (45 min prior) lead to senseless condition.</a:t>
            </a:r>
          </a:p>
          <a:p>
            <a:pPr>
              <a:defRPr/>
            </a:pPr>
            <a:endParaRPr lang="en-IN" dirty="0"/>
          </a:p>
        </p:txBody>
      </p:sp>
      <p:sp>
        <p:nvSpPr>
          <p:cNvPr id="29699" name="Title 2"/>
          <p:cNvSpPr>
            <a:spLocks noGrp="1"/>
          </p:cNvSpPr>
          <p:nvPr>
            <p:ph type="title"/>
          </p:nvPr>
        </p:nvSpPr>
        <p:spPr>
          <a:xfrm>
            <a:off x="722313" y="533400"/>
            <a:ext cx="7772400" cy="685800"/>
          </a:xfrm>
        </p:spPr>
        <p:txBody>
          <a:bodyPr/>
          <a:lstStyle/>
          <a:p>
            <a:r>
              <a:rPr lang="en-IN" sz="3200" smtClean="0"/>
              <a:t>PREGAME CABOHYDRATE INTAKE</a:t>
            </a:r>
          </a:p>
        </p:txBody>
      </p:sp>
      <p:grpSp>
        <p:nvGrpSpPr>
          <p:cNvPr id="29700" name="Group 15"/>
          <p:cNvGrpSpPr>
            <a:grpSpLocks/>
          </p:cNvGrpSpPr>
          <p:nvPr/>
        </p:nvGrpSpPr>
        <p:grpSpPr bwMode="auto">
          <a:xfrm>
            <a:off x="228600" y="3124200"/>
            <a:ext cx="8558213" cy="3113088"/>
            <a:chOff x="228600" y="3124200"/>
            <a:chExt cx="8557809" cy="3112532"/>
          </a:xfrm>
        </p:grpSpPr>
        <p:grpSp>
          <p:nvGrpSpPr>
            <p:cNvPr id="29701" name="Group 14"/>
            <p:cNvGrpSpPr>
              <a:grpSpLocks/>
            </p:cNvGrpSpPr>
            <p:nvPr/>
          </p:nvGrpSpPr>
          <p:grpSpPr bwMode="auto">
            <a:xfrm>
              <a:off x="228600" y="3124200"/>
              <a:ext cx="8557809" cy="3112532"/>
              <a:chOff x="228600" y="3124200"/>
              <a:chExt cx="8557809" cy="3112532"/>
            </a:xfrm>
          </p:grpSpPr>
          <p:sp>
            <p:nvSpPr>
              <p:cNvPr id="4" name="Rectangle 3"/>
              <p:cNvSpPr/>
              <p:nvPr/>
            </p:nvSpPr>
            <p:spPr>
              <a:xfrm>
                <a:off x="228600" y="3124200"/>
                <a:ext cx="2155270"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IN" dirty="0"/>
                  <a:t>HYPERGLYCEMIA</a:t>
                </a:r>
              </a:p>
            </p:txBody>
          </p:sp>
          <p:sp>
            <p:nvSpPr>
              <p:cNvPr id="5" name="Rectangle 4"/>
              <p:cNvSpPr/>
              <p:nvPr/>
            </p:nvSpPr>
            <p:spPr>
              <a:xfrm>
                <a:off x="228600" y="4343400"/>
                <a:ext cx="2454518"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IN" dirty="0"/>
                  <a:t>HYPERINSULINEMIA</a:t>
                </a:r>
              </a:p>
            </p:txBody>
          </p:sp>
          <p:sp>
            <p:nvSpPr>
              <p:cNvPr id="6" name="Rectangle 5"/>
              <p:cNvSpPr/>
              <p:nvPr/>
            </p:nvSpPr>
            <p:spPr>
              <a:xfrm>
                <a:off x="228600" y="5867400"/>
                <a:ext cx="3527441"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IN" dirty="0"/>
                  <a:t>INCREASE GLUCOSE UPTAKE</a:t>
                </a:r>
              </a:p>
            </p:txBody>
          </p:sp>
          <p:sp>
            <p:nvSpPr>
              <p:cNvPr id="7" name="Rectangle 6"/>
              <p:cNvSpPr/>
              <p:nvPr/>
            </p:nvSpPr>
            <p:spPr>
              <a:xfrm>
                <a:off x="6629400" y="5791200"/>
                <a:ext cx="2014206"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IN" dirty="0"/>
                  <a:t>HYPOGLYCEMIA</a:t>
                </a:r>
              </a:p>
            </p:txBody>
          </p:sp>
          <p:sp>
            <p:nvSpPr>
              <p:cNvPr id="8" name="Rectangle 7"/>
              <p:cNvSpPr/>
              <p:nvPr/>
            </p:nvSpPr>
            <p:spPr>
              <a:xfrm>
                <a:off x="4724400" y="4419600"/>
                <a:ext cx="4062009"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IN" dirty="0"/>
                  <a:t>SHARP DROP IN BLOOD GLUCOSE</a:t>
                </a:r>
              </a:p>
            </p:txBody>
          </p:sp>
          <p:sp>
            <p:nvSpPr>
              <p:cNvPr id="9" name="Rectangle 8"/>
              <p:cNvSpPr/>
              <p:nvPr/>
            </p:nvSpPr>
            <p:spPr>
              <a:xfrm>
                <a:off x="5562600" y="3124200"/>
                <a:ext cx="2916183"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IN" dirty="0"/>
                  <a:t>SENSELESS CONDITION</a:t>
                </a:r>
              </a:p>
            </p:txBody>
          </p:sp>
        </p:grpSp>
        <p:sp>
          <p:nvSpPr>
            <p:cNvPr id="10" name="Down Arrow 9"/>
            <p:cNvSpPr/>
            <p:nvPr/>
          </p:nvSpPr>
          <p:spPr>
            <a:xfrm>
              <a:off x="990564" y="3733691"/>
              <a:ext cx="228589" cy="457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Down Arrow 10"/>
            <p:cNvSpPr/>
            <p:nvPr/>
          </p:nvSpPr>
          <p:spPr>
            <a:xfrm>
              <a:off x="990564" y="4952673"/>
              <a:ext cx="228589" cy="838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Right Arrow 11"/>
            <p:cNvSpPr/>
            <p:nvPr/>
          </p:nvSpPr>
          <p:spPr>
            <a:xfrm>
              <a:off x="4190813" y="5943096"/>
              <a:ext cx="1752517" cy="228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Up Arrow 12"/>
            <p:cNvSpPr/>
            <p:nvPr/>
          </p:nvSpPr>
          <p:spPr>
            <a:xfrm>
              <a:off x="7086276" y="5028860"/>
              <a:ext cx="228589" cy="6856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 name="Up Arrow 13"/>
            <p:cNvSpPr/>
            <p:nvPr/>
          </p:nvSpPr>
          <p:spPr>
            <a:xfrm>
              <a:off x="7086276" y="3581318"/>
              <a:ext cx="228589" cy="7618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IN" sz="2000" smtClean="0"/>
              <a:t>What is </a:t>
            </a:r>
            <a:r>
              <a:rPr lang="en-IN" sz="2000" b="1" smtClean="0"/>
              <a:t>Carbohydrate Loading?</a:t>
            </a:r>
            <a:r>
              <a:rPr lang="en-IN" sz="2000" smtClean="0"/>
              <a:t/>
            </a:r>
            <a:br>
              <a:rPr lang="en-IN" sz="2000" smtClean="0"/>
            </a:br>
            <a:r>
              <a:rPr lang="en-IN" sz="2000" smtClean="0"/>
              <a:t/>
            </a:r>
            <a:br>
              <a:rPr lang="en-IN" sz="2000" smtClean="0"/>
            </a:br>
            <a:r>
              <a:rPr lang="en-IN" sz="2000" smtClean="0"/>
              <a:t>Carbohydrate loading or carbo-loading is a term used to describe a nutrition technique used by endurance athletes in an attempt to prolong optimal athletic performance and delay the onset of fatigue, or, ‘hitting a wall’.</a:t>
            </a:r>
          </a:p>
        </p:txBody>
      </p:sp>
      <p:pic>
        <p:nvPicPr>
          <p:cNvPr id="30723" name="Picture 2" descr="C:\Users\Bidyut Nath\Desktop\santu\Carbohydrate-loading.png"/>
          <p:cNvPicPr>
            <a:picLocks noChangeAspect="1" noChangeArrowheads="1"/>
          </p:cNvPicPr>
          <p:nvPr/>
        </p:nvPicPr>
        <p:blipFill>
          <a:blip r:embed="rId2" cstate="print"/>
          <a:srcRect/>
          <a:stretch>
            <a:fillRect/>
          </a:stretch>
        </p:blipFill>
        <p:spPr bwMode="auto">
          <a:xfrm>
            <a:off x="228600" y="2514600"/>
            <a:ext cx="8686800" cy="381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IN" b="1" dirty="0" smtClean="0">
                <a:solidFill>
                  <a:schemeClr val="bg2">
                    <a:lumMod val="50000"/>
                  </a:schemeClr>
                </a:solidFill>
              </a:rPr>
              <a:t>INTRODUCTION</a:t>
            </a:r>
            <a:endParaRPr lang="en-IN" b="1" dirty="0" smtClean="0">
              <a:solidFill>
                <a:schemeClr val="bg2">
                  <a:lumMod val="50000"/>
                </a:schemeClr>
              </a:solidFill>
            </a:endParaRPr>
          </a:p>
        </p:txBody>
      </p:sp>
      <p:sp>
        <p:nvSpPr>
          <p:cNvPr id="14339" name="Content Placeholder 2"/>
          <p:cNvSpPr>
            <a:spLocks noGrp="1"/>
          </p:cNvSpPr>
          <p:nvPr>
            <p:ph sz="quarter" idx="1"/>
          </p:nvPr>
        </p:nvSpPr>
        <p:spPr>
          <a:xfrm>
            <a:off x="152400" y="1527175"/>
            <a:ext cx="8534400" cy="3883025"/>
          </a:xfrm>
        </p:spPr>
        <p:txBody>
          <a:bodyPr/>
          <a:lstStyle/>
          <a:p>
            <a:pPr algn="just"/>
            <a:r>
              <a:rPr lang="en-IN" sz="2000" b="1" smtClean="0"/>
              <a:t>Sports nutrition is the study and practice of </a:t>
            </a:r>
            <a:r>
              <a:rPr lang="en-IN" sz="2000" b="1" smtClean="0">
                <a:hlinkClick r:id="rId2" tooltip="Nutrition"/>
              </a:rPr>
              <a:t>nutrition</a:t>
            </a:r>
            <a:r>
              <a:rPr lang="en-IN" sz="2000" b="1" smtClean="0"/>
              <a:t> and </a:t>
            </a:r>
            <a:r>
              <a:rPr lang="en-IN" sz="2000" b="1" smtClean="0">
                <a:hlinkClick r:id="rId3" tooltip="Diet (nutrition)"/>
              </a:rPr>
              <a:t>diet</a:t>
            </a:r>
            <a:r>
              <a:rPr lang="en-IN" sz="2000" b="1" smtClean="0"/>
              <a:t> with regards to improving anyone's athletic performance. </a:t>
            </a:r>
          </a:p>
          <a:p>
            <a:pPr algn="just">
              <a:buFont typeface="Wingdings 2" pitchFamily="18" charset="2"/>
              <a:buNone/>
            </a:pPr>
            <a:endParaRPr lang="en-IN" sz="2000" b="1" smtClean="0"/>
          </a:p>
          <a:p>
            <a:pPr algn="just"/>
            <a:r>
              <a:rPr lang="en-IN" sz="2000" smtClean="0"/>
              <a:t>Nutrition is an important part of many sports training regimens, being popular in strength sports (such as </a:t>
            </a:r>
            <a:r>
              <a:rPr lang="en-IN" sz="2000" smtClean="0">
                <a:hlinkClick r:id="rId4" tooltip="Olympic weightlifting"/>
              </a:rPr>
              <a:t>weightlifting</a:t>
            </a:r>
            <a:r>
              <a:rPr lang="en-IN" sz="2000" smtClean="0"/>
              <a:t> and </a:t>
            </a:r>
            <a:r>
              <a:rPr lang="en-IN" sz="2000" smtClean="0">
                <a:hlinkClick r:id="rId5" tooltip="Bodybuilding"/>
              </a:rPr>
              <a:t>bodybuilding</a:t>
            </a:r>
            <a:r>
              <a:rPr lang="en-IN" sz="2000" smtClean="0"/>
              <a:t>) &amp; endurance sports(e.g. </a:t>
            </a:r>
            <a:r>
              <a:rPr lang="en-IN" sz="2000" smtClean="0">
                <a:hlinkClick r:id="rId6" tooltip="Cycling"/>
              </a:rPr>
              <a:t>cycling</a:t>
            </a:r>
            <a:r>
              <a:rPr lang="en-IN" sz="2000" smtClean="0"/>
              <a:t>, </a:t>
            </a:r>
            <a:r>
              <a:rPr lang="en-IN" sz="2000" smtClean="0">
                <a:hlinkClick r:id="rId7" tooltip="Running"/>
              </a:rPr>
              <a:t>running</a:t>
            </a:r>
            <a:r>
              <a:rPr lang="en-IN" sz="2000" smtClean="0"/>
              <a:t>, </a:t>
            </a:r>
            <a:r>
              <a:rPr lang="en-IN" sz="2000" smtClean="0">
                <a:hlinkClick r:id="rId8" tooltip="Human swimming"/>
              </a:rPr>
              <a:t>swimming</a:t>
            </a:r>
            <a:r>
              <a:rPr lang="en-IN" sz="2000" smtClean="0"/>
              <a:t>, </a:t>
            </a:r>
            <a:r>
              <a:rPr lang="en-IN" sz="2000" smtClean="0">
                <a:hlinkClick r:id="rId9" tooltip="Rowing"/>
              </a:rPr>
              <a:t>rowing</a:t>
            </a:r>
            <a:r>
              <a:rPr lang="en-IN" sz="2000" smtClean="0"/>
              <a:t>). </a:t>
            </a:r>
          </a:p>
          <a:p>
            <a:pPr algn="just">
              <a:buFont typeface="Wingdings 2" pitchFamily="18" charset="2"/>
              <a:buNone/>
            </a:pPr>
            <a:endParaRPr lang="en-IN" sz="2000" smtClean="0"/>
          </a:p>
          <a:p>
            <a:pPr algn="just"/>
            <a:r>
              <a:rPr lang="en-IN" sz="2000" smtClean="0"/>
              <a:t>Sports nutrition focuses its studies on the type, as well as the quantity of fluids and food taken by an athlete. </a:t>
            </a:r>
          </a:p>
          <a:p>
            <a:pPr algn="just"/>
            <a:r>
              <a:rPr lang="en-IN" sz="2000" smtClean="0"/>
              <a:t>In addition, it deals with the consumption of nutrients i.e </a:t>
            </a:r>
            <a:r>
              <a:rPr lang="en-IN" sz="2000" smtClean="0">
                <a:hlinkClick r:id="rId10" tooltip="Vitamins"/>
              </a:rPr>
              <a:t>vitamins</a:t>
            </a:r>
            <a:r>
              <a:rPr lang="en-IN" sz="2000" smtClean="0"/>
              <a:t>, </a:t>
            </a:r>
            <a:r>
              <a:rPr lang="en-IN" sz="2000" smtClean="0">
                <a:hlinkClick r:id="rId11" tooltip="Minerals"/>
              </a:rPr>
              <a:t>minerals</a:t>
            </a:r>
            <a:r>
              <a:rPr lang="en-IN" sz="2000" smtClean="0"/>
              <a:t>, </a:t>
            </a:r>
            <a:r>
              <a:rPr lang="en-IN" sz="2000" smtClean="0">
                <a:hlinkClick r:id="rId12" tooltip="Dietary supplement"/>
              </a:rPr>
              <a:t>supplements</a:t>
            </a:r>
            <a:r>
              <a:rPr lang="en-IN" sz="2000" smtClean="0"/>
              <a:t> &amp; </a:t>
            </a:r>
            <a:r>
              <a:rPr lang="en-IN" sz="2000" smtClean="0">
                <a:hlinkClick r:id="rId13" tooltip="Organic compound"/>
              </a:rPr>
              <a:t>organic</a:t>
            </a:r>
            <a:r>
              <a:rPr lang="en-IN" sz="2000" smtClean="0"/>
              <a:t> substances that include </a:t>
            </a:r>
            <a:r>
              <a:rPr lang="en-IN" sz="2000" smtClean="0">
                <a:hlinkClick r:id="rId14" tooltip="Carbohydrates"/>
              </a:rPr>
              <a:t>carbohydrates</a:t>
            </a:r>
            <a:r>
              <a:rPr lang="en-IN" sz="2000" smtClean="0"/>
              <a:t>, </a:t>
            </a:r>
            <a:r>
              <a:rPr lang="en-IN" sz="2000" smtClean="0">
                <a:hlinkClick r:id="rId15" tooltip="Proteins"/>
              </a:rPr>
              <a:t>proteins</a:t>
            </a:r>
            <a:r>
              <a:rPr lang="en-IN" sz="2000" smtClean="0"/>
              <a:t> and </a:t>
            </a:r>
            <a:r>
              <a:rPr lang="en-IN" sz="2000" smtClean="0">
                <a:hlinkClick r:id="rId16" tooltip="Fat"/>
              </a:rPr>
              <a:t>fats</a:t>
            </a:r>
            <a:r>
              <a:rPr lang="en-IN" sz="2000" smtClean="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hree Things You Need to Know About Protein for Exercise ..."/>
          <p:cNvPicPr>
            <a:picLocks noChangeAspect="1" noChangeArrowheads="1"/>
          </p:cNvPicPr>
          <p:nvPr/>
        </p:nvPicPr>
        <p:blipFill>
          <a:blip r:embed="rId3" cstate="print"/>
          <a:srcRect/>
          <a:stretch>
            <a:fillRect/>
          </a:stretch>
        </p:blipFill>
        <p:spPr bwMode="auto">
          <a:xfrm>
            <a:off x="5486400" y="762000"/>
            <a:ext cx="3352800" cy="4267200"/>
          </a:xfrm>
          <a:prstGeom prst="rect">
            <a:avLst/>
          </a:prstGeom>
          <a:noFill/>
          <a:ln w="9525">
            <a:noFill/>
            <a:miter lim="800000"/>
            <a:headEnd/>
            <a:tailEnd/>
          </a:ln>
        </p:spPr>
      </p:pic>
      <p:sp>
        <p:nvSpPr>
          <p:cNvPr id="31747" name="Rectangle 2"/>
          <p:cNvSpPr>
            <a:spLocks noGrp="1" noChangeArrowheads="1"/>
          </p:cNvSpPr>
          <p:nvPr>
            <p:ph type="title" idx="4294967295"/>
          </p:nvPr>
        </p:nvSpPr>
        <p:spPr>
          <a:xfrm>
            <a:off x="685800" y="228600"/>
            <a:ext cx="7772400" cy="685800"/>
          </a:xfrm>
        </p:spPr>
        <p:txBody>
          <a:bodyPr/>
          <a:lstStyle/>
          <a:p>
            <a:pPr eaLnBrk="1" hangingPunct="1"/>
            <a:r>
              <a:rPr lang="en-US" altLang="en-US" smtClean="0"/>
              <a:t>Protein and Exercise</a:t>
            </a:r>
          </a:p>
        </p:txBody>
      </p:sp>
      <p:sp>
        <p:nvSpPr>
          <p:cNvPr id="31748" name="Rectangle 3"/>
          <p:cNvSpPr>
            <a:spLocks noGrp="1" noChangeArrowheads="1"/>
          </p:cNvSpPr>
          <p:nvPr>
            <p:ph type="body" idx="4294967295"/>
          </p:nvPr>
        </p:nvSpPr>
        <p:spPr>
          <a:xfrm>
            <a:off x="381000" y="1066800"/>
            <a:ext cx="5334000" cy="5029200"/>
          </a:xfrm>
        </p:spPr>
        <p:txBody>
          <a:bodyPr/>
          <a:lstStyle/>
          <a:p>
            <a:pPr eaLnBrk="1" hangingPunct="1">
              <a:lnSpc>
                <a:spcPct val="90000"/>
              </a:lnSpc>
            </a:pPr>
            <a:r>
              <a:rPr lang="en-US" altLang="en-US" dirty="0" smtClean="0"/>
              <a:t>Protein recommendations</a:t>
            </a:r>
          </a:p>
          <a:p>
            <a:pPr lvl="1" eaLnBrk="1" hangingPunct="1">
              <a:lnSpc>
                <a:spcPct val="90000"/>
              </a:lnSpc>
            </a:pPr>
            <a:r>
              <a:rPr lang="en-US" altLang="en-US" sz="2000" dirty="0" smtClean="0"/>
              <a:t>Adults: </a:t>
            </a:r>
            <a:r>
              <a:rPr lang="en-US" altLang="en-US" sz="2000" b="1" dirty="0" smtClean="0"/>
              <a:t>0.8-1.0</a:t>
            </a:r>
            <a:r>
              <a:rPr lang="en-US" altLang="en-US" sz="2000" dirty="0" smtClean="0"/>
              <a:t> </a:t>
            </a:r>
            <a:r>
              <a:rPr lang="en-US" altLang="en-US" sz="2000" dirty="0" smtClean="0"/>
              <a:t>grams per kg body weight</a:t>
            </a:r>
          </a:p>
          <a:p>
            <a:pPr lvl="1" eaLnBrk="1" hangingPunct="1">
              <a:lnSpc>
                <a:spcPct val="90000"/>
              </a:lnSpc>
            </a:pPr>
            <a:r>
              <a:rPr lang="en-US" altLang="en-US" sz="2000" dirty="0" smtClean="0"/>
              <a:t>Endurance athletes: </a:t>
            </a:r>
            <a:r>
              <a:rPr lang="en-US" altLang="en-US" sz="2000" b="1" dirty="0" smtClean="0"/>
              <a:t>1.2</a:t>
            </a:r>
            <a:r>
              <a:rPr lang="en-US" altLang="en-US" sz="2000" b="1" dirty="0" smtClean="0">
                <a:cs typeface="Arial" charset="0"/>
              </a:rPr>
              <a:t>–</a:t>
            </a:r>
            <a:r>
              <a:rPr lang="en-US" altLang="en-US" sz="2000" b="1" dirty="0" smtClean="0"/>
              <a:t>1.4</a:t>
            </a:r>
            <a:r>
              <a:rPr lang="en-US" altLang="en-US" sz="2000" dirty="0" smtClean="0"/>
              <a:t> g/kg</a:t>
            </a:r>
          </a:p>
          <a:p>
            <a:pPr lvl="1" eaLnBrk="1" hangingPunct="1">
              <a:lnSpc>
                <a:spcPct val="90000"/>
              </a:lnSpc>
            </a:pPr>
            <a:r>
              <a:rPr lang="en-US" altLang="en-US" sz="2000" dirty="0" smtClean="0"/>
              <a:t>Resistance-trained athletes: </a:t>
            </a:r>
            <a:r>
              <a:rPr lang="en-US" altLang="en-US" sz="2000" b="1" dirty="0" smtClean="0"/>
              <a:t>1.6</a:t>
            </a:r>
            <a:r>
              <a:rPr lang="en-US" altLang="en-US" sz="2000" b="1" dirty="0" smtClean="0">
                <a:cs typeface="Arial" charset="0"/>
              </a:rPr>
              <a:t>–</a:t>
            </a:r>
            <a:r>
              <a:rPr lang="en-US" altLang="en-US" sz="2000" b="1" dirty="0" smtClean="0"/>
              <a:t>1.7</a:t>
            </a:r>
            <a:r>
              <a:rPr lang="en-US" altLang="en-US" sz="2000" dirty="0" smtClean="0"/>
              <a:t> g/kg</a:t>
            </a:r>
          </a:p>
          <a:p>
            <a:pPr eaLnBrk="1" hangingPunct="1">
              <a:lnSpc>
                <a:spcPct val="90000"/>
              </a:lnSpc>
            </a:pPr>
            <a:r>
              <a:rPr lang="en-US" altLang="en-US" dirty="0" smtClean="0"/>
              <a:t>Protein </a:t>
            </a:r>
            <a:r>
              <a:rPr lang="en-US" altLang="en-US" dirty="0" smtClean="0"/>
              <a:t>sources</a:t>
            </a:r>
          </a:p>
          <a:p>
            <a:pPr lvl="1" eaLnBrk="1" hangingPunct="1">
              <a:lnSpc>
                <a:spcPct val="90000"/>
              </a:lnSpc>
            </a:pPr>
            <a:r>
              <a:rPr lang="en-US" altLang="en-US" sz="2000" b="1" dirty="0" smtClean="0"/>
              <a:t>Animal source- </a:t>
            </a:r>
            <a:r>
              <a:rPr lang="en-US" altLang="en-US" sz="2000" dirty="0" smtClean="0"/>
              <a:t>Lean Meats, Fish, Low-fat Dairy, And Egg Whites</a:t>
            </a:r>
          </a:p>
          <a:p>
            <a:pPr lvl="1" eaLnBrk="1" hangingPunct="1">
              <a:lnSpc>
                <a:spcPct val="90000"/>
              </a:lnSpc>
            </a:pPr>
            <a:r>
              <a:rPr lang="en-US" altLang="en-US" sz="2000" b="1" dirty="0" smtClean="0"/>
              <a:t>Plant source- </a:t>
            </a:r>
            <a:r>
              <a:rPr lang="en-US" altLang="en-US" sz="2000" dirty="0" smtClean="0"/>
              <a:t>T</a:t>
            </a:r>
            <a:r>
              <a:rPr lang="en-IN" sz="2000" dirty="0" err="1" smtClean="0"/>
              <a:t>ofu</a:t>
            </a:r>
            <a:r>
              <a:rPr lang="en-IN" sz="2000" dirty="0" smtClean="0"/>
              <a:t>, Beans, Lentils, Green Peas, Nuts, Seeds, Whole Grains, Peanut Butter, White Button Mushrooms.</a:t>
            </a:r>
            <a:endParaRPr lang="en-US" altLang="en-US" sz="2000" dirty="0" smtClean="0"/>
          </a:p>
          <a:p>
            <a:pPr eaLnBrk="1" hangingPunct="1">
              <a:lnSpc>
                <a:spcPct val="90000"/>
              </a:lnSpc>
            </a:pPr>
            <a:r>
              <a:rPr lang="en-US" altLang="en-US" sz="2400" dirty="0" smtClean="0"/>
              <a:t>Protein intake after exercise</a:t>
            </a:r>
          </a:p>
          <a:p>
            <a:pPr lvl="1" eaLnBrk="1" hangingPunct="1">
              <a:lnSpc>
                <a:spcPct val="90000"/>
              </a:lnSpc>
            </a:pPr>
            <a:r>
              <a:rPr lang="en-US" altLang="en-US" sz="2400" dirty="0" smtClean="0"/>
              <a:t>Helps replenish glycogen</a:t>
            </a:r>
          </a:p>
          <a:p>
            <a:pPr eaLnBrk="1" hangingPunct="1">
              <a:lnSpc>
                <a:spcPct val="90000"/>
              </a:lnSpc>
            </a:pPr>
            <a:r>
              <a:rPr lang="en-US" altLang="en-US" sz="2000" dirty="0" smtClean="0"/>
              <a:t>Dangers of high-protein intake</a:t>
            </a:r>
          </a:p>
        </p:txBody>
      </p:sp>
      <p:pic>
        <p:nvPicPr>
          <p:cNvPr id="31750" name="Picture 6" descr="Worlds Best Protein Sources"/>
          <p:cNvPicPr>
            <a:picLocks noChangeAspect="1" noChangeArrowheads="1"/>
          </p:cNvPicPr>
          <p:nvPr/>
        </p:nvPicPr>
        <p:blipFill>
          <a:blip r:embed="rId4" cstate="print"/>
          <a:srcRect/>
          <a:stretch>
            <a:fillRect/>
          </a:stretch>
        </p:blipFill>
        <p:spPr bwMode="auto">
          <a:xfrm>
            <a:off x="5562600" y="4800600"/>
            <a:ext cx="3124200" cy="15036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sers\Bidyut Nath\Desktop\santu\584a-protein-jissn (1).png"/>
          <p:cNvPicPr>
            <a:picLocks noChangeAspect="1" noChangeArrowheads="1"/>
          </p:cNvPicPr>
          <p:nvPr/>
        </p:nvPicPr>
        <p:blipFill>
          <a:blip r:embed="rId2" cstate="print"/>
          <a:srcRect/>
          <a:stretch>
            <a:fillRect/>
          </a:stretch>
        </p:blipFill>
        <p:spPr bwMode="auto">
          <a:xfrm>
            <a:off x="228600" y="457200"/>
            <a:ext cx="4419600" cy="5854700"/>
          </a:xfrm>
          <a:prstGeom prst="rect">
            <a:avLst/>
          </a:prstGeom>
          <a:noFill/>
          <a:ln w="9525">
            <a:noFill/>
            <a:miter lim="800000"/>
            <a:headEnd/>
            <a:tailEnd/>
          </a:ln>
        </p:spPr>
      </p:pic>
      <p:pic>
        <p:nvPicPr>
          <p:cNvPr id="32771" name="Picture 5" descr="C:\Users\Bidyut Nath\Desktop\santu\584b-protein-jissn.png"/>
          <p:cNvPicPr>
            <a:picLocks noChangeAspect="1" noChangeArrowheads="1"/>
          </p:cNvPicPr>
          <p:nvPr/>
        </p:nvPicPr>
        <p:blipFill>
          <a:blip r:embed="rId3" cstate="print"/>
          <a:srcRect/>
          <a:stretch>
            <a:fillRect/>
          </a:stretch>
        </p:blipFill>
        <p:spPr bwMode="auto">
          <a:xfrm>
            <a:off x="4724400" y="457200"/>
            <a:ext cx="4191000" cy="5867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85800" y="228600"/>
            <a:ext cx="7772400" cy="1143000"/>
          </a:xfrm>
        </p:spPr>
        <p:txBody>
          <a:bodyPr/>
          <a:lstStyle/>
          <a:p>
            <a:pPr eaLnBrk="1" hangingPunct="1"/>
            <a:r>
              <a:rPr lang="en-US" altLang="en-US" smtClean="0"/>
              <a:t>Dietary Fat and Exercise</a:t>
            </a:r>
          </a:p>
        </p:txBody>
      </p:sp>
      <p:sp>
        <p:nvSpPr>
          <p:cNvPr id="33795" name="Rectangle 3"/>
          <p:cNvSpPr>
            <a:spLocks noGrp="1" noChangeArrowheads="1"/>
          </p:cNvSpPr>
          <p:nvPr>
            <p:ph type="body" idx="4294967295"/>
          </p:nvPr>
        </p:nvSpPr>
        <p:spPr>
          <a:xfrm>
            <a:off x="228600" y="1676400"/>
            <a:ext cx="5791200" cy="4114800"/>
          </a:xfrm>
        </p:spPr>
        <p:txBody>
          <a:bodyPr/>
          <a:lstStyle/>
          <a:p>
            <a:pPr eaLnBrk="1" hangingPunct="1"/>
            <a:r>
              <a:rPr lang="en-US" altLang="en-US" smtClean="0"/>
              <a:t>Fat</a:t>
            </a:r>
          </a:p>
          <a:p>
            <a:pPr lvl="1" eaLnBrk="1" hangingPunct="1"/>
            <a:r>
              <a:rPr lang="en-US" altLang="en-US" smtClean="0"/>
              <a:t>Major fuel source for endurance activities</a:t>
            </a:r>
          </a:p>
          <a:p>
            <a:pPr lvl="1" eaLnBrk="1" hangingPunct="1"/>
            <a:r>
              <a:rPr lang="en-US" altLang="en-US" smtClean="0"/>
              <a:t>High-fat diet not needed</a:t>
            </a:r>
          </a:p>
          <a:p>
            <a:pPr lvl="1" eaLnBrk="1" hangingPunct="1"/>
            <a:r>
              <a:rPr lang="en-US" altLang="en-US" smtClean="0"/>
              <a:t>Recommendations</a:t>
            </a:r>
          </a:p>
          <a:p>
            <a:pPr lvl="2" eaLnBrk="1" hangingPunct="1"/>
            <a:r>
              <a:rPr lang="en-US" altLang="en-US" sz="2400" smtClean="0"/>
              <a:t>Moderate fat intake: 20</a:t>
            </a:r>
            <a:r>
              <a:rPr lang="en-US" altLang="en-US" sz="2400" smtClean="0">
                <a:cs typeface="Arial" charset="0"/>
              </a:rPr>
              <a:t>–</a:t>
            </a:r>
            <a:r>
              <a:rPr lang="en-US" altLang="en-US" sz="2400" smtClean="0"/>
              <a:t>35% of calories</a:t>
            </a:r>
          </a:p>
          <a:p>
            <a:pPr lvl="2" eaLnBrk="1" hangingPunct="1"/>
            <a:r>
              <a:rPr lang="en-US" altLang="en-US" sz="2400" smtClean="0"/>
              <a:t>Limit saturated fat to less than 10% of energy</a:t>
            </a:r>
          </a:p>
          <a:p>
            <a:pPr lvl="2" eaLnBrk="1" hangingPunct="1"/>
            <a:r>
              <a:rPr lang="en-US" altLang="en-US" sz="2400" smtClean="0"/>
              <a:t>Avoid </a:t>
            </a:r>
            <a:r>
              <a:rPr lang="en-US" altLang="en-US" sz="2400" i="1" smtClean="0"/>
              <a:t>trans</a:t>
            </a:r>
            <a:r>
              <a:rPr lang="en-US" altLang="en-US" sz="2400" smtClean="0"/>
              <a:t> fat as much as possible</a:t>
            </a:r>
          </a:p>
          <a:p>
            <a:pPr lvl="2" eaLnBrk="1" hangingPunct="1"/>
            <a:r>
              <a:rPr lang="en-US" altLang="en-US" sz="2400" smtClean="0"/>
              <a:t>Visible &amp; Invisible fat ratio- 2:1</a:t>
            </a:r>
          </a:p>
        </p:txBody>
      </p:sp>
      <p:sp>
        <p:nvSpPr>
          <p:cNvPr id="33796" name="AutoShape 5" descr="5 Myths about Eating Fa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
        <p:nvSpPr>
          <p:cNvPr id="33797" name="AutoShape 7" descr="5 Myths about Eating Fa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
        <p:nvSpPr>
          <p:cNvPr id="33798" name="AutoShape 9" descr="5 Myths about Eating Fat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pic>
        <p:nvPicPr>
          <p:cNvPr id="33799" name="Picture 10" descr="C:\Users\Bidyut Nath\Desktop\santu\91283851_m-1024x952.jpg"/>
          <p:cNvPicPr>
            <a:picLocks noChangeAspect="1" noChangeArrowheads="1"/>
          </p:cNvPicPr>
          <p:nvPr/>
        </p:nvPicPr>
        <p:blipFill>
          <a:blip r:embed="rId3" cstate="print"/>
          <a:srcRect/>
          <a:stretch>
            <a:fillRect/>
          </a:stretch>
        </p:blipFill>
        <p:spPr bwMode="auto">
          <a:xfrm>
            <a:off x="6332538" y="1600200"/>
            <a:ext cx="2582862" cy="4521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685800" y="228600"/>
            <a:ext cx="7772400" cy="1143000"/>
          </a:xfrm>
        </p:spPr>
        <p:txBody>
          <a:bodyPr/>
          <a:lstStyle/>
          <a:p>
            <a:pPr eaLnBrk="1" hangingPunct="1"/>
            <a:r>
              <a:rPr lang="en-US" altLang="en-US" smtClean="0"/>
              <a:t>Vitamins, Minerals,</a:t>
            </a:r>
            <a:br>
              <a:rPr lang="en-US" altLang="en-US" smtClean="0"/>
            </a:br>
            <a:r>
              <a:rPr lang="en-US" altLang="en-US" smtClean="0"/>
              <a:t> and Athletic Performance</a:t>
            </a:r>
          </a:p>
        </p:txBody>
      </p:sp>
      <p:sp>
        <p:nvSpPr>
          <p:cNvPr id="34819" name="Rectangle 3"/>
          <p:cNvSpPr>
            <a:spLocks noGrp="1" noChangeArrowheads="1"/>
          </p:cNvSpPr>
          <p:nvPr>
            <p:ph type="body" idx="4294967295"/>
          </p:nvPr>
        </p:nvSpPr>
        <p:spPr>
          <a:xfrm>
            <a:off x="685800" y="1828800"/>
            <a:ext cx="7772400" cy="4419600"/>
          </a:xfrm>
        </p:spPr>
        <p:txBody>
          <a:bodyPr/>
          <a:lstStyle/>
          <a:p>
            <a:pPr eaLnBrk="1" hangingPunct="1">
              <a:lnSpc>
                <a:spcPct val="90000"/>
              </a:lnSpc>
            </a:pPr>
            <a:r>
              <a:rPr lang="en-US" altLang="en-US" dirty="0" smtClean="0"/>
              <a:t>B vitamins</a:t>
            </a:r>
          </a:p>
          <a:p>
            <a:pPr lvl="1" eaLnBrk="1" hangingPunct="1">
              <a:lnSpc>
                <a:spcPct val="90000"/>
              </a:lnSpc>
            </a:pPr>
            <a:r>
              <a:rPr lang="en-US" altLang="en-US" dirty="0" smtClean="0"/>
              <a:t>Needed for energy metabolism</a:t>
            </a:r>
          </a:p>
          <a:p>
            <a:pPr lvl="1" eaLnBrk="1" hangingPunct="1">
              <a:lnSpc>
                <a:spcPct val="90000"/>
              </a:lnSpc>
            </a:pPr>
            <a:r>
              <a:rPr lang="en-US" altLang="en-US" dirty="0" smtClean="0"/>
              <a:t>Choose variety of whole grains, fruits, and vegetables</a:t>
            </a:r>
          </a:p>
          <a:p>
            <a:pPr lvl="1" eaLnBrk="1" hangingPunct="1">
              <a:lnSpc>
                <a:spcPct val="90000"/>
              </a:lnSpc>
              <a:buFont typeface="Wingdings" pitchFamily="2" charset="2"/>
              <a:buNone/>
            </a:pPr>
            <a:endParaRPr lang="en-IN" dirty="0" smtClean="0"/>
          </a:p>
          <a:p>
            <a:pPr lvl="1" eaLnBrk="1" hangingPunct="1">
              <a:lnSpc>
                <a:spcPct val="90000"/>
              </a:lnSpc>
              <a:buFont typeface="Wingdings" pitchFamily="2" charset="2"/>
              <a:buChar char="q"/>
            </a:pPr>
            <a:r>
              <a:rPr lang="en-IN" b="1" dirty="0" smtClean="0">
                <a:solidFill>
                  <a:schemeClr val="tx1"/>
                </a:solidFill>
              </a:rPr>
              <a:t>Vitamin </a:t>
            </a:r>
            <a:r>
              <a:rPr lang="en-IN" b="1" dirty="0" smtClean="0">
                <a:solidFill>
                  <a:schemeClr val="tx1"/>
                </a:solidFill>
              </a:rPr>
              <a:t>C </a:t>
            </a:r>
            <a:r>
              <a:rPr lang="en-IN" dirty="0" smtClean="0">
                <a:solidFill>
                  <a:schemeClr val="bg2">
                    <a:lumMod val="50000"/>
                  </a:schemeClr>
                </a:solidFill>
              </a:rPr>
              <a:t>(</a:t>
            </a:r>
            <a:r>
              <a:rPr lang="en-IN" dirty="0" smtClean="0">
                <a:solidFill>
                  <a:schemeClr val="bg2">
                    <a:lumMod val="50000"/>
                  </a:schemeClr>
                </a:solidFill>
              </a:rPr>
              <a:t>400 to 3,000 </a:t>
            </a:r>
            <a:r>
              <a:rPr lang="en-IN" dirty="0" smtClean="0">
                <a:solidFill>
                  <a:schemeClr val="bg2">
                    <a:lumMod val="50000"/>
                  </a:schemeClr>
                </a:solidFill>
              </a:rPr>
              <a:t>mg/day)</a:t>
            </a:r>
            <a:endParaRPr lang="en-IN" dirty="0" smtClean="0">
              <a:solidFill>
                <a:schemeClr val="bg2">
                  <a:lumMod val="50000"/>
                </a:schemeClr>
              </a:solidFill>
            </a:endParaRPr>
          </a:p>
          <a:p>
            <a:pPr lvl="1" eaLnBrk="1" hangingPunct="1">
              <a:lnSpc>
                <a:spcPct val="90000"/>
              </a:lnSpc>
              <a:buFont typeface="Courier New" pitchFamily="49" charset="0"/>
              <a:buChar char="o"/>
            </a:pPr>
            <a:r>
              <a:rPr lang="en-IN" dirty="0" smtClean="0"/>
              <a:t>Vitamin C is important for connective tissue repair</a:t>
            </a:r>
          </a:p>
          <a:p>
            <a:pPr lvl="1" eaLnBrk="1" hangingPunct="1">
              <a:lnSpc>
                <a:spcPct val="90000"/>
              </a:lnSpc>
              <a:buFont typeface="Courier New" pitchFamily="49" charset="0"/>
              <a:buChar char="o"/>
            </a:pPr>
            <a:r>
              <a:rPr lang="en-IN" dirty="0" smtClean="0"/>
              <a:t>Vitamin C is also important to athletes because, as an antioxidant, it may help to reverse some of the oxidative damage that may occur from exercise</a:t>
            </a:r>
          </a:p>
          <a:p>
            <a:pPr lvl="1" eaLnBrk="1" hangingPunct="1">
              <a:lnSpc>
                <a:spcPct val="90000"/>
              </a:lnSpc>
              <a:buFont typeface="Courier New" pitchFamily="49" charset="0"/>
              <a:buChar char="o"/>
            </a:pPr>
            <a:r>
              <a:rPr lang="en-IN" dirty="0" smtClean="0"/>
              <a:t>Vitamin C promotes a healthy immune system and may help to prevent the dip in immune function that may occur right after exercise.</a:t>
            </a:r>
            <a:endParaRPr lang="en-US" alt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228600"/>
            <a:ext cx="7772400" cy="1143000"/>
          </a:xfrm>
        </p:spPr>
        <p:txBody>
          <a:bodyPr/>
          <a:lstStyle/>
          <a:p>
            <a:pPr eaLnBrk="1" hangingPunct="1"/>
            <a:r>
              <a:rPr lang="en-US" altLang="en-US" smtClean="0"/>
              <a:t>Vitamins, Minerals, </a:t>
            </a:r>
            <a:br>
              <a:rPr lang="en-US" altLang="en-US" smtClean="0"/>
            </a:br>
            <a:r>
              <a:rPr lang="en-US" altLang="en-US" smtClean="0"/>
              <a:t>and Athletic Performance</a:t>
            </a:r>
          </a:p>
        </p:txBody>
      </p:sp>
      <p:sp>
        <p:nvSpPr>
          <p:cNvPr id="35843" name="Rectangle 3"/>
          <p:cNvSpPr>
            <a:spLocks noGrp="1" noChangeArrowheads="1"/>
          </p:cNvSpPr>
          <p:nvPr>
            <p:ph type="body" idx="4294967295"/>
          </p:nvPr>
        </p:nvSpPr>
        <p:spPr>
          <a:xfrm>
            <a:off x="304800" y="1447800"/>
            <a:ext cx="8534400" cy="5029200"/>
          </a:xfrm>
        </p:spPr>
        <p:txBody>
          <a:bodyPr/>
          <a:lstStyle/>
          <a:p>
            <a:pPr eaLnBrk="1" hangingPunct="1">
              <a:lnSpc>
                <a:spcPct val="90000"/>
              </a:lnSpc>
            </a:pPr>
            <a:r>
              <a:rPr lang="en-US" altLang="en-US" dirty="0" smtClean="0"/>
              <a:t>Calcium </a:t>
            </a:r>
            <a:r>
              <a:rPr lang="en-US" altLang="en-US" dirty="0" smtClean="0">
                <a:solidFill>
                  <a:schemeClr val="bg2">
                    <a:lumMod val="50000"/>
                  </a:schemeClr>
                </a:solidFill>
              </a:rPr>
              <a:t>(</a:t>
            </a:r>
            <a:r>
              <a:rPr lang="en-IN" dirty="0" smtClean="0">
                <a:solidFill>
                  <a:schemeClr val="bg2">
                    <a:lumMod val="50000"/>
                  </a:schemeClr>
                </a:solidFill>
              </a:rPr>
              <a:t>1500mg/d)</a:t>
            </a:r>
            <a:endParaRPr lang="en-US" altLang="en-US" dirty="0" smtClean="0">
              <a:solidFill>
                <a:schemeClr val="bg2">
                  <a:lumMod val="50000"/>
                </a:schemeClr>
              </a:solidFill>
            </a:endParaRPr>
          </a:p>
          <a:p>
            <a:pPr lvl="1" eaLnBrk="1" hangingPunct="1">
              <a:lnSpc>
                <a:spcPct val="90000"/>
              </a:lnSpc>
            </a:pPr>
            <a:r>
              <a:rPr lang="en-US" altLang="en-US" sz="2000" dirty="0" smtClean="0"/>
              <a:t>Needed for normal muscle function and strong bones</a:t>
            </a:r>
          </a:p>
          <a:p>
            <a:pPr lvl="1" eaLnBrk="1" hangingPunct="1">
              <a:lnSpc>
                <a:spcPct val="90000"/>
              </a:lnSpc>
            </a:pPr>
            <a:r>
              <a:rPr lang="en-US" altLang="en-US" sz="2000" dirty="0" smtClean="0"/>
              <a:t>Low-fat dairy products</a:t>
            </a:r>
          </a:p>
          <a:p>
            <a:pPr lvl="1" eaLnBrk="1" hangingPunct="1">
              <a:lnSpc>
                <a:spcPct val="90000"/>
              </a:lnSpc>
            </a:pPr>
            <a:r>
              <a:rPr lang="en-US" altLang="en-US" sz="2000" dirty="0" smtClean="0"/>
              <a:t>Adequate intake may be a problem for females</a:t>
            </a:r>
          </a:p>
          <a:p>
            <a:pPr eaLnBrk="1" hangingPunct="1"/>
            <a:r>
              <a:rPr lang="en-US" altLang="en-US" dirty="0" smtClean="0"/>
              <a:t>Iron </a:t>
            </a:r>
            <a:r>
              <a:rPr lang="en-US" altLang="en-US" dirty="0" smtClean="0">
                <a:solidFill>
                  <a:schemeClr val="bg2">
                    <a:lumMod val="50000"/>
                  </a:schemeClr>
                </a:solidFill>
              </a:rPr>
              <a:t>(</a:t>
            </a:r>
            <a:r>
              <a:rPr lang="en-IN" dirty="0" smtClean="0">
                <a:solidFill>
                  <a:schemeClr val="bg2">
                    <a:lumMod val="50000"/>
                  </a:schemeClr>
                </a:solidFill>
              </a:rPr>
              <a:t>women- </a:t>
            </a:r>
            <a:r>
              <a:rPr lang="en-IN" dirty="0" smtClean="0">
                <a:solidFill>
                  <a:schemeClr val="bg2">
                    <a:lumMod val="50000"/>
                  </a:schemeClr>
                </a:solidFill>
              </a:rPr>
              <a:t>15 </a:t>
            </a:r>
            <a:r>
              <a:rPr lang="en-IN" dirty="0" smtClean="0">
                <a:solidFill>
                  <a:schemeClr val="bg2">
                    <a:lumMod val="50000"/>
                  </a:schemeClr>
                </a:solidFill>
              </a:rPr>
              <a:t>mg/day; Men- 10mg/day)</a:t>
            </a:r>
            <a:endParaRPr lang="en-US" altLang="en-US" dirty="0" smtClean="0">
              <a:solidFill>
                <a:schemeClr val="bg2">
                  <a:lumMod val="50000"/>
                </a:schemeClr>
              </a:solidFill>
            </a:endParaRPr>
          </a:p>
          <a:p>
            <a:pPr lvl="1" eaLnBrk="1" hangingPunct="1"/>
            <a:r>
              <a:rPr lang="en-US" altLang="en-US" sz="2000" dirty="0" smtClean="0"/>
              <a:t>Needed for </a:t>
            </a:r>
            <a:r>
              <a:rPr lang="en-US" altLang="en-US" sz="2000" dirty="0" smtClean="0"/>
              <a:t>RBC production, oxygen </a:t>
            </a:r>
            <a:r>
              <a:rPr lang="en-US" altLang="en-US" sz="2000" dirty="0" smtClean="0"/>
              <a:t>delivery and energy production</a:t>
            </a:r>
          </a:p>
          <a:p>
            <a:pPr lvl="1" eaLnBrk="1" hangingPunct="1"/>
            <a:r>
              <a:rPr lang="en-US" altLang="en-US" sz="2000" dirty="0" smtClean="0"/>
              <a:t>Athletes have higher losses</a:t>
            </a:r>
          </a:p>
          <a:p>
            <a:pPr lvl="1" eaLnBrk="1" hangingPunct="1"/>
            <a:r>
              <a:rPr lang="en-US" altLang="en-US" sz="2000" dirty="0" smtClean="0"/>
              <a:t>Sources- Lean </a:t>
            </a:r>
            <a:r>
              <a:rPr lang="en-US" altLang="en-US" sz="2000" dirty="0" smtClean="0"/>
              <a:t>red meats, vegetables, and enriched grains</a:t>
            </a:r>
          </a:p>
          <a:p>
            <a:pPr eaLnBrk="1" hangingPunct="1"/>
            <a:r>
              <a:rPr lang="en-US" altLang="en-US" dirty="0" smtClean="0"/>
              <a:t>Other trace minerals</a:t>
            </a:r>
          </a:p>
          <a:p>
            <a:pPr lvl="1" eaLnBrk="1" hangingPunct="1"/>
            <a:r>
              <a:rPr lang="en-US" altLang="en-US" sz="2000" dirty="0" smtClean="0"/>
              <a:t>Copper and </a:t>
            </a:r>
            <a:r>
              <a:rPr lang="en-US" altLang="en-US" sz="2000" dirty="0" smtClean="0"/>
              <a:t>zinc</a:t>
            </a:r>
          </a:p>
          <a:p>
            <a:pPr lvl="1" eaLnBrk="1" hangingPunct="1"/>
            <a:r>
              <a:rPr lang="en-US" altLang="en-US" sz="2000" dirty="0" smtClean="0"/>
              <a:t>Sodium &amp; Potassium maintain</a:t>
            </a:r>
            <a:endParaRPr lang="en-US" altLang="en-US" sz="2000" dirty="0" smtClean="0"/>
          </a:p>
          <a:p>
            <a:pPr lvl="1" eaLnBrk="1" hangingPunct="1"/>
            <a:r>
              <a:rPr lang="en-US" altLang="en-US" sz="2000" dirty="0" smtClean="0"/>
              <a:t>Avoid high-dose supplements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Users\Bidyut Nath\Desktop\santu\insufficient_im01.png"/>
          <p:cNvPicPr>
            <a:picLocks noChangeAspect="1" noChangeArrowheads="1"/>
          </p:cNvPicPr>
          <p:nvPr/>
        </p:nvPicPr>
        <p:blipFill>
          <a:blip r:embed="rId2" cstate="print"/>
          <a:srcRect/>
          <a:stretch>
            <a:fillRect/>
          </a:stretch>
        </p:blipFill>
        <p:spPr bwMode="auto">
          <a:xfrm>
            <a:off x="398463" y="533400"/>
            <a:ext cx="8364537" cy="5410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title" idx="4294967295"/>
          </p:nvPr>
        </p:nvSpPr>
        <p:spPr>
          <a:xfrm>
            <a:off x="685800" y="304800"/>
            <a:ext cx="7772400" cy="685800"/>
          </a:xfrm>
        </p:spPr>
        <p:txBody>
          <a:bodyPr/>
          <a:lstStyle/>
          <a:p>
            <a:pPr eaLnBrk="1" hangingPunct="1"/>
            <a:r>
              <a:rPr lang="en-US" smtClean="0"/>
              <a:t>Fluid Needs During Exercise</a:t>
            </a:r>
          </a:p>
        </p:txBody>
      </p:sp>
      <p:sp>
        <p:nvSpPr>
          <p:cNvPr id="37891" name="Rectangle 7"/>
          <p:cNvSpPr>
            <a:spLocks noGrp="1" noChangeArrowheads="1"/>
          </p:cNvSpPr>
          <p:nvPr>
            <p:ph type="body" idx="4294967295"/>
          </p:nvPr>
        </p:nvSpPr>
        <p:spPr>
          <a:xfrm>
            <a:off x="533400" y="1219200"/>
            <a:ext cx="3505200" cy="2362200"/>
          </a:xfrm>
        </p:spPr>
        <p:txBody>
          <a:bodyPr/>
          <a:lstStyle/>
          <a:p>
            <a:pPr eaLnBrk="1" hangingPunct="1"/>
            <a:r>
              <a:rPr lang="en-US" sz="2800" smtClean="0"/>
              <a:t>Exercise and fluid loss</a:t>
            </a:r>
          </a:p>
          <a:p>
            <a:pPr lvl="1" eaLnBrk="1" hangingPunct="1"/>
            <a:r>
              <a:rPr lang="en-US" sz="2000" smtClean="0"/>
              <a:t>Increased losses from sweat</a:t>
            </a:r>
          </a:p>
          <a:p>
            <a:pPr lvl="1" eaLnBrk="1" hangingPunct="1"/>
            <a:r>
              <a:rPr lang="en-US" sz="2000" smtClean="0"/>
              <a:t>Increased with heat, humidity</a:t>
            </a:r>
          </a:p>
          <a:p>
            <a:pPr lvl="1" eaLnBrk="1" hangingPunct="1"/>
            <a:r>
              <a:rPr lang="en-US" sz="2000" smtClean="0"/>
              <a:t>Risk for dehydration</a:t>
            </a:r>
          </a:p>
        </p:txBody>
      </p:sp>
      <p:sp>
        <p:nvSpPr>
          <p:cNvPr id="37892" name="Text Box 5"/>
          <p:cNvSpPr txBox="1">
            <a:spLocks noChangeArrowheads="1"/>
          </p:cNvSpPr>
          <p:nvPr/>
        </p:nvSpPr>
        <p:spPr bwMode="auto">
          <a:xfrm>
            <a:off x="7924800" y="6248400"/>
            <a:ext cx="1066800" cy="244475"/>
          </a:xfrm>
          <a:prstGeom prst="rect">
            <a:avLst/>
          </a:prstGeom>
          <a:noFill/>
          <a:ln w="9525">
            <a:noFill/>
            <a:miter lim="800000"/>
            <a:headEnd/>
            <a:tailEnd/>
          </a:ln>
        </p:spPr>
        <p:txBody>
          <a:bodyPr>
            <a:spAutoFit/>
          </a:bodyPr>
          <a:lstStyle/>
          <a:p>
            <a:pPr>
              <a:spcBef>
                <a:spcPct val="50000"/>
              </a:spcBef>
            </a:pPr>
            <a:r>
              <a:rPr lang="en-US" sz="1000">
                <a:solidFill>
                  <a:srgbClr val="000000"/>
                </a:solidFill>
              </a:rPr>
              <a:t>© PhotoDisc</a:t>
            </a:r>
            <a:endParaRPr lang="en-US" sz="1300">
              <a:solidFill>
                <a:srgbClr val="000000"/>
              </a:solidFill>
              <a:latin typeface="Verdana" pitchFamily="34" charset="0"/>
            </a:endParaRPr>
          </a:p>
        </p:txBody>
      </p:sp>
      <p:pic>
        <p:nvPicPr>
          <p:cNvPr id="37893" name="Picture 8" descr="Hydration &amp; Exercise | Greyvenstein Dietitians and Associates"/>
          <p:cNvPicPr>
            <a:picLocks noChangeAspect="1" noChangeArrowheads="1"/>
          </p:cNvPicPr>
          <p:nvPr/>
        </p:nvPicPr>
        <p:blipFill>
          <a:blip r:embed="rId3" cstate="print"/>
          <a:srcRect b="7938"/>
          <a:stretch>
            <a:fillRect/>
          </a:stretch>
        </p:blipFill>
        <p:spPr bwMode="auto">
          <a:xfrm>
            <a:off x="4114800" y="1219200"/>
            <a:ext cx="4572000" cy="2590800"/>
          </a:xfrm>
          <a:prstGeom prst="rect">
            <a:avLst/>
          </a:prstGeom>
          <a:noFill/>
          <a:ln w="9525">
            <a:noFill/>
            <a:miter lim="800000"/>
            <a:headEnd/>
            <a:tailEnd/>
          </a:ln>
        </p:spPr>
      </p:pic>
      <p:sp>
        <p:nvSpPr>
          <p:cNvPr id="37894" name="Rectangle 7"/>
          <p:cNvSpPr>
            <a:spLocks noChangeArrowheads="1"/>
          </p:cNvSpPr>
          <p:nvPr/>
        </p:nvSpPr>
        <p:spPr bwMode="auto">
          <a:xfrm>
            <a:off x="304800" y="4140200"/>
            <a:ext cx="8458200" cy="2032000"/>
          </a:xfrm>
          <a:prstGeom prst="rect">
            <a:avLst/>
          </a:prstGeom>
          <a:noFill/>
          <a:ln w="9525">
            <a:noFill/>
            <a:miter lim="800000"/>
            <a:headEnd/>
            <a:tailEnd/>
          </a:ln>
        </p:spPr>
        <p:txBody>
          <a:bodyPr>
            <a:spAutoFit/>
          </a:bodyPr>
          <a:lstStyle/>
          <a:p>
            <a:pPr algn="just"/>
            <a:r>
              <a:rPr lang="en-IN"/>
              <a:t>The </a:t>
            </a:r>
            <a:r>
              <a:rPr lang="en-IN" b="1"/>
              <a:t>American Council on Exercise </a:t>
            </a:r>
            <a:r>
              <a:rPr lang="en-IN"/>
              <a:t>has suggested the following basic guidelines for drinking water before, during, and after exercise:</a:t>
            </a:r>
          </a:p>
          <a:p>
            <a:pPr algn="just">
              <a:buFont typeface="Wingdings" pitchFamily="2" charset="2"/>
              <a:buChar char="ü"/>
            </a:pPr>
            <a:r>
              <a:rPr lang="en-IN"/>
              <a:t>Drink 17 to 20 ounces of water 2 to 3 hours before you start exercising.</a:t>
            </a:r>
          </a:p>
          <a:p>
            <a:pPr algn="just">
              <a:buFont typeface="Wingdings" pitchFamily="2" charset="2"/>
              <a:buChar char="ü"/>
            </a:pPr>
            <a:r>
              <a:rPr lang="en-IN"/>
              <a:t>Drink 8 ounces of water 20 to 30 minutes before you start exercising or during your warm-up.</a:t>
            </a:r>
          </a:p>
          <a:p>
            <a:pPr algn="just">
              <a:buFont typeface="Wingdings" pitchFamily="2" charset="2"/>
              <a:buChar char="ü"/>
            </a:pPr>
            <a:r>
              <a:rPr lang="en-IN"/>
              <a:t>Drink 7 to 10 ounces of water every 10 to 20 minutes during exercise.</a:t>
            </a:r>
          </a:p>
          <a:p>
            <a:pPr algn="just">
              <a:buFont typeface="Wingdings" pitchFamily="2" charset="2"/>
              <a:buChar char="ü"/>
            </a:pPr>
            <a:r>
              <a:rPr lang="en-IN"/>
              <a:t>Drink 8 ounces of water no more than 30 minutes after you exercise.</a:t>
            </a:r>
          </a:p>
        </p:txBody>
      </p:sp>
      <p:sp>
        <p:nvSpPr>
          <p:cNvPr id="37895" name="Rectangle 8"/>
          <p:cNvSpPr>
            <a:spLocks noChangeArrowheads="1"/>
          </p:cNvSpPr>
          <p:nvPr/>
        </p:nvSpPr>
        <p:spPr bwMode="auto">
          <a:xfrm>
            <a:off x="762000" y="6324600"/>
            <a:ext cx="2435225" cy="369888"/>
          </a:xfrm>
          <a:prstGeom prst="rect">
            <a:avLst/>
          </a:prstGeom>
          <a:noFill/>
          <a:ln w="9525">
            <a:noFill/>
            <a:miter lim="800000"/>
            <a:headEnd/>
            <a:tailEnd/>
          </a:ln>
        </p:spPr>
        <p:txBody>
          <a:bodyPr wrap="none">
            <a:spAutoFit/>
          </a:bodyPr>
          <a:lstStyle/>
          <a:p>
            <a:r>
              <a:rPr lang="en-IN"/>
              <a:t>*1 ounces = 29.57 mL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85800" y="228600"/>
            <a:ext cx="7772400" cy="1143000"/>
          </a:xfrm>
        </p:spPr>
        <p:txBody>
          <a:bodyPr/>
          <a:lstStyle/>
          <a:p>
            <a:pPr eaLnBrk="1" hangingPunct="1"/>
            <a:r>
              <a:rPr lang="en-US" altLang="en-US" smtClean="0"/>
              <a:t>Fluid Needs During Exercise</a:t>
            </a:r>
          </a:p>
        </p:txBody>
      </p:sp>
      <p:sp>
        <p:nvSpPr>
          <p:cNvPr id="38915" name="Rectangle 3"/>
          <p:cNvSpPr>
            <a:spLocks noGrp="1" noChangeArrowheads="1"/>
          </p:cNvSpPr>
          <p:nvPr>
            <p:ph type="body" idx="4294967295"/>
          </p:nvPr>
        </p:nvSpPr>
        <p:spPr>
          <a:xfrm>
            <a:off x="381000" y="1981200"/>
            <a:ext cx="4648200" cy="4114800"/>
          </a:xfrm>
        </p:spPr>
        <p:txBody>
          <a:bodyPr/>
          <a:lstStyle/>
          <a:p>
            <a:pPr eaLnBrk="1" hangingPunct="1"/>
            <a:r>
              <a:rPr lang="en-US" altLang="en-US" smtClean="0"/>
              <a:t>Hydration</a:t>
            </a:r>
          </a:p>
          <a:p>
            <a:pPr lvl="1" eaLnBrk="1" hangingPunct="1"/>
            <a:r>
              <a:rPr lang="en-US" altLang="en-US" smtClean="0"/>
              <a:t>Adequate fluids before, </a:t>
            </a:r>
            <a:br>
              <a:rPr lang="en-US" altLang="en-US" smtClean="0"/>
            </a:br>
            <a:r>
              <a:rPr lang="en-US" altLang="en-US" smtClean="0"/>
              <a:t>during, after exercise</a:t>
            </a:r>
          </a:p>
          <a:p>
            <a:pPr lvl="1" eaLnBrk="1" hangingPunct="1"/>
            <a:r>
              <a:rPr lang="en-US" altLang="en-US" smtClean="0"/>
              <a:t>Water vs. sports drinks</a:t>
            </a:r>
          </a:p>
          <a:p>
            <a:pPr lvl="2" eaLnBrk="1" hangingPunct="1"/>
            <a:r>
              <a:rPr lang="en-US" altLang="en-US" sz="2800" smtClean="0"/>
              <a:t>Duration</a:t>
            </a:r>
          </a:p>
          <a:p>
            <a:pPr lvl="2" eaLnBrk="1" hangingPunct="1"/>
            <a:r>
              <a:rPr lang="en-US" altLang="en-US" sz="2800" smtClean="0"/>
              <a:t>Intensity</a:t>
            </a:r>
          </a:p>
          <a:p>
            <a:pPr lvl="2" eaLnBrk="1" hangingPunct="1"/>
            <a:r>
              <a:rPr lang="en-US" altLang="en-US" sz="2800" smtClean="0"/>
              <a:t>Environmental factors</a:t>
            </a:r>
          </a:p>
        </p:txBody>
      </p:sp>
      <p:pic>
        <p:nvPicPr>
          <p:cNvPr id="38916" name="Picture 4" descr="\\Bodhisattva\SHARE1\Health\Insel_DN_09107\Ancillaries\PowerPoints\Insel_PPT_images\slide_11-11.JPG"/>
          <p:cNvPicPr>
            <a:picLocks noChangeAspect="1" noChangeArrowheads="1"/>
          </p:cNvPicPr>
          <p:nvPr/>
        </p:nvPicPr>
        <p:blipFill>
          <a:blip r:embed="rId3" cstate="print"/>
          <a:srcRect/>
          <a:stretch>
            <a:fillRect/>
          </a:stretch>
        </p:blipFill>
        <p:spPr bwMode="auto">
          <a:xfrm>
            <a:off x="5273675" y="1447800"/>
            <a:ext cx="3641725" cy="48037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IN" b="1" smtClean="0"/>
              <a:t>Antioxidants in Sport Nutrition</a:t>
            </a:r>
            <a:endParaRPr lang="en-IN" smtClean="0"/>
          </a:p>
        </p:txBody>
      </p:sp>
      <p:sp>
        <p:nvSpPr>
          <p:cNvPr id="39939" name="Rectangle 2"/>
          <p:cNvSpPr>
            <a:spLocks noChangeArrowheads="1"/>
          </p:cNvSpPr>
          <p:nvPr/>
        </p:nvSpPr>
        <p:spPr bwMode="auto">
          <a:xfrm>
            <a:off x="381000" y="1600200"/>
            <a:ext cx="8458200" cy="2308225"/>
          </a:xfrm>
          <a:prstGeom prst="rect">
            <a:avLst/>
          </a:prstGeom>
          <a:noFill/>
          <a:ln w="9525">
            <a:noFill/>
            <a:miter lim="800000"/>
            <a:headEnd/>
            <a:tailEnd/>
          </a:ln>
        </p:spPr>
        <p:txBody>
          <a:bodyPr>
            <a:spAutoFit/>
          </a:bodyPr>
          <a:lstStyle/>
          <a:p>
            <a:pPr>
              <a:buFont typeface="Wingdings" pitchFamily="2" charset="2"/>
              <a:buChar char="Ø"/>
            </a:pPr>
            <a:r>
              <a:rPr lang="en-IN"/>
              <a:t>Antioxidant supplementation has become a common practice among athletes as a means to (theoretically) -</a:t>
            </a:r>
          </a:p>
          <a:p>
            <a:pPr>
              <a:buFont typeface="Wingdings" pitchFamily="2" charset="2"/>
              <a:buChar char="ü"/>
            </a:pPr>
            <a:r>
              <a:rPr lang="en-IN" b="1"/>
              <a:t>reduce oxidative stress,</a:t>
            </a:r>
          </a:p>
          <a:p>
            <a:pPr>
              <a:buFont typeface="Wingdings" pitchFamily="2" charset="2"/>
              <a:buChar char="ü"/>
            </a:pPr>
            <a:r>
              <a:rPr lang="en-IN" b="1"/>
              <a:t>promote recovery</a:t>
            </a:r>
          </a:p>
          <a:p>
            <a:pPr>
              <a:buFont typeface="Wingdings" pitchFamily="2" charset="2"/>
              <a:buChar char="ü"/>
            </a:pPr>
            <a:r>
              <a:rPr lang="en-IN" b="1"/>
              <a:t>enhance performance</a:t>
            </a:r>
            <a:r>
              <a:rPr lang="en-IN"/>
              <a:t>.</a:t>
            </a:r>
          </a:p>
          <a:p>
            <a:endParaRPr lang="en-IN"/>
          </a:p>
          <a:p>
            <a:pPr>
              <a:buFont typeface="Wingdings" pitchFamily="2" charset="2"/>
              <a:buChar char="Ø"/>
            </a:pPr>
            <a:r>
              <a:rPr lang="en-IN"/>
              <a:t>Higher dosages of antioxidants may </a:t>
            </a:r>
            <a:r>
              <a:rPr lang="en-IN">
                <a:solidFill>
                  <a:srgbClr val="FF0000"/>
                </a:solidFill>
              </a:rPr>
              <a:t>not necessarily be beneficial </a:t>
            </a:r>
            <a:r>
              <a:rPr lang="en-IN"/>
              <a:t>in this context, but can also </a:t>
            </a:r>
            <a:r>
              <a:rPr lang="en-IN">
                <a:solidFill>
                  <a:srgbClr val="FF0000"/>
                </a:solidFill>
              </a:rPr>
              <a:t>elicit detrimental </a:t>
            </a:r>
            <a:r>
              <a:rPr lang="en-IN"/>
              <a:t>effects by interfering with performance-enhancing.</a:t>
            </a:r>
          </a:p>
        </p:txBody>
      </p:sp>
      <p:sp>
        <p:nvSpPr>
          <p:cNvPr id="39940" name="AutoShape 2" descr="Antioxidants | Free Full-Text | Exercise-Induced Oxidative Stress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
        <p:nvSpPr>
          <p:cNvPr id="39941" name="AutoShape 4" descr="Antioxidants | Free Full-Text | Exercise-Induced Oxidative Stress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sp>
        <p:nvSpPr>
          <p:cNvPr id="39942" name="AutoShape 6" descr="Antioxidants | Free Full-Text | Exercise-Induced Oxidative Stress ..."/>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p>
        </p:txBody>
      </p:sp>
      <p:pic>
        <p:nvPicPr>
          <p:cNvPr id="39943" name="Picture 7" descr="C:\Users\Bidyut Nath\Desktop\santu\antioxidants-07-00119-g003.png"/>
          <p:cNvPicPr>
            <a:picLocks noChangeAspect="1" noChangeArrowheads="1"/>
          </p:cNvPicPr>
          <p:nvPr/>
        </p:nvPicPr>
        <p:blipFill>
          <a:blip r:embed="rId2" cstate="print"/>
          <a:srcRect/>
          <a:stretch>
            <a:fillRect/>
          </a:stretch>
        </p:blipFill>
        <p:spPr bwMode="auto">
          <a:xfrm>
            <a:off x="1905000" y="4114800"/>
            <a:ext cx="4859338" cy="2057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IN" sz="3200" b="1" smtClean="0">
                <a:hlinkClick r:id="rId2"/>
              </a:rPr>
              <a:t>Good sources of specific antioxidants</a:t>
            </a:r>
            <a:r>
              <a:rPr lang="en-IN" sz="3600" smtClean="0"/>
              <a:t> </a:t>
            </a:r>
            <a:endParaRPr lang="en-IN" smtClean="0"/>
          </a:p>
        </p:txBody>
      </p:sp>
      <p:sp>
        <p:nvSpPr>
          <p:cNvPr id="40963" name="Rectangle 2"/>
          <p:cNvSpPr>
            <a:spLocks noChangeArrowheads="1"/>
          </p:cNvSpPr>
          <p:nvPr/>
        </p:nvSpPr>
        <p:spPr bwMode="auto">
          <a:xfrm>
            <a:off x="228600" y="1447800"/>
            <a:ext cx="8686800" cy="4400550"/>
          </a:xfrm>
          <a:prstGeom prst="rect">
            <a:avLst/>
          </a:prstGeom>
          <a:noFill/>
          <a:ln w="9525">
            <a:noFill/>
            <a:miter lim="800000"/>
            <a:headEnd/>
            <a:tailEnd/>
          </a:ln>
        </p:spPr>
        <p:txBody>
          <a:bodyPr>
            <a:spAutoFit/>
          </a:bodyPr>
          <a:lstStyle/>
          <a:p>
            <a:pPr>
              <a:buFont typeface="Wingdings" pitchFamily="2" charset="2"/>
              <a:buChar char="§"/>
            </a:pPr>
            <a:r>
              <a:rPr lang="en-IN" sz="1400" b="1" dirty="0" err="1" smtClean="0"/>
              <a:t>Allium</a:t>
            </a:r>
            <a:r>
              <a:rPr lang="en-IN" sz="1400" b="1" dirty="0" smtClean="0"/>
              <a:t> sulphur compounds</a:t>
            </a:r>
            <a:r>
              <a:rPr lang="en-IN" sz="1400" dirty="0" smtClean="0"/>
              <a:t> – leeks, onions and garlic</a:t>
            </a:r>
          </a:p>
          <a:p>
            <a:pPr>
              <a:buFont typeface="Wingdings" pitchFamily="2" charset="2"/>
              <a:buChar char="§"/>
            </a:pPr>
            <a:r>
              <a:rPr lang="en-IN" sz="1400" b="1" dirty="0" err="1" smtClean="0"/>
              <a:t>Anthocyanins</a:t>
            </a:r>
            <a:r>
              <a:rPr lang="en-IN" sz="1400" dirty="0" smtClean="0"/>
              <a:t> – eggplant, grapes and berries</a:t>
            </a:r>
          </a:p>
          <a:p>
            <a:pPr>
              <a:buFont typeface="Wingdings" pitchFamily="2" charset="2"/>
              <a:buChar char="§"/>
            </a:pPr>
            <a:r>
              <a:rPr lang="en-IN" sz="1400" b="1" dirty="0" smtClean="0"/>
              <a:t>Beta-carotene</a:t>
            </a:r>
            <a:r>
              <a:rPr lang="en-IN" sz="1400" dirty="0" smtClean="0"/>
              <a:t> – pumpkin, mangoes, apricots, carrots, spinach and parsley</a:t>
            </a:r>
          </a:p>
          <a:p>
            <a:pPr>
              <a:buFont typeface="Wingdings" pitchFamily="2" charset="2"/>
              <a:buChar char="§"/>
            </a:pPr>
            <a:r>
              <a:rPr lang="en-IN" sz="1400" b="1" dirty="0" err="1" smtClean="0"/>
              <a:t>Catechins</a:t>
            </a:r>
            <a:r>
              <a:rPr lang="en-IN" sz="1400" dirty="0" smtClean="0"/>
              <a:t> – red wine and tea</a:t>
            </a:r>
          </a:p>
          <a:p>
            <a:pPr>
              <a:buFont typeface="Wingdings" pitchFamily="2" charset="2"/>
              <a:buChar char="§"/>
            </a:pPr>
            <a:r>
              <a:rPr lang="en-IN" sz="1400" b="1" dirty="0" smtClean="0"/>
              <a:t>Copper</a:t>
            </a:r>
            <a:r>
              <a:rPr lang="en-IN" sz="1400" dirty="0" smtClean="0"/>
              <a:t> – seafood, lean meat, milk and nuts</a:t>
            </a:r>
          </a:p>
          <a:p>
            <a:pPr>
              <a:buFont typeface="Wingdings" pitchFamily="2" charset="2"/>
              <a:buChar char="§"/>
            </a:pPr>
            <a:r>
              <a:rPr lang="en-IN" sz="1400" b="1" dirty="0" err="1" smtClean="0"/>
              <a:t>Cryptoxanthins</a:t>
            </a:r>
            <a:r>
              <a:rPr lang="en-IN" sz="1400" dirty="0" smtClean="0"/>
              <a:t> – red capsicum, pumpkin and mangoes</a:t>
            </a:r>
          </a:p>
          <a:p>
            <a:pPr>
              <a:buFont typeface="Wingdings" pitchFamily="2" charset="2"/>
              <a:buChar char="§"/>
            </a:pPr>
            <a:r>
              <a:rPr lang="en-IN" sz="1400" b="1" dirty="0" err="1" smtClean="0"/>
              <a:t>Flavonoids</a:t>
            </a:r>
            <a:r>
              <a:rPr lang="en-IN" sz="1400" dirty="0" smtClean="0"/>
              <a:t> – tea, green tea, citrus fruits, red wine, onion and apples</a:t>
            </a:r>
          </a:p>
          <a:p>
            <a:pPr>
              <a:buFont typeface="Wingdings" pitchFamily="2" charset="2"/>
              <a:buChar char="§"/>
            </a:pPr>
            <a:r>
              <a:rPr lang="en-IN" sz="1400" b="1" dirty="0" err="1" smtClean="0"/>
              <a:t>Indoles</a:t>
            </a:r>
            <a:r>
              <a:rPr lang="en-IN" sz="1400" dirty="0" smtClean="0"/>
              <a:t> – cruciferous vegetables such as broccoli, cabbage and cauliflower</a:t>
            </a:r>
          </a:p>
          <a:p>
            <a:pPr>
              <a:buFont typeface="Wingdings" pitchFamily="2" charset="2"/>
              <a:buChar char="§"/>
            </a:pPr>
            <a:r>
              <a:rPr lang="en-IN" sz="1400" b="1" dirty="0" err="1" smtClean="0"/>
              <a:t>Isoflavonoids</a:t>
            </a:r>
            <a:r>
              <a:rPr lang="en-IN" sz="1400" dirty="0" smtClean="0"/>
              <a:t> – soybeans, tofu, lentils, peas and milk</a:t>
            </a:r>
          </a:p>
          <a:p>
            <a:pPr>
              <a:buFont typeface="Wingdings" pitchFamily="2" charset="2"/>
              <a:buChar char="§"/>
            </a:pPr>
            <a:r>
              <a:rPr lang="en-IN" sz="1400" b="1" dirty="0" err="1" smtClean="0"/>
              <a:t>Lignans</a:t>
            </a:r>
            <a:r>
              <a:rPr lang="en-IN" sz="1400" dirty="0" smtClean="0"/>
              <a:t> – sesame seeds, bran, whole grains and vegetables</a:t>
            </a:r>
          </a:p>
          <a:p>
            <a:pPr>
              <a:buFont typeface="Wingdings" pitchFamily="2" charset="2"/>
              <a:buChar char="§"/>
            </a:pPr>
            <a:r>
              <a:rPr lang="en-IN" sz="1400" b="1" dirty="0" err="1" smtClean="0"/>
              <a:t>Lutein</a:t>
            </a:r>
            <a:r>
              <a:rPr lang="en-IN" sz="1400" dirty="0" smtClean="0"/>
              <a:t> – green, leafy vegetables like spinach, and corn</a:t>
            </a:r>
          </a:p>
          <a:p>
            <a:pPr>
              <a:buFont typeface="Wingdings" pitchFamily="2" charset="2"/>
              <a:buChar char="§"/>
            </a:pPr>
            <a:r>
              <a:rPr lang="en-IN" sz="1400" b="1" dirty="0" err="1" smtClean="0"/>
              <a:t>Lycopene</a:t>
            </a:r>
            <a:r>
              <a:rPr lang="en-IN" sz="1400" dirty="0" smtClean="0"/>
              <a:t> – tomatoes, pink grapefruit and watermelon</a:t>
            </a:r>
          </a:p>
          <a:p>
            <a:pPr>
              <a:buFont typeface="Wingdings" pitchFamily="2" charset="2"/>
              <a:buChar char="§"/>
            </a:pPr>
            <a:r>
              <a:rPr lang="en-IN" sz="1400" b="1" dirty="0" smtClean="0"/>
              <a:t>Manganese</a:t>
            </a:r>
            <a:r>
              <a:rPr lang="en-IN" sz="1400" dirty="0" smtClean="0"/>
              <a:t> – seafood, lean meat, milk and nuts</a:t>
            </a:r>
          </a:p>
          <a:p>
            <a:pPr>
              <a:buFont typeface="Wingdings" pitchFamily="2" charset="2"/>
              <a:buChar char="§"/>
            </a:pPr>
            <a:r>
              <a:rPr lang="en-IN" sz="1400" b="1" dirty="0" err="1" smtClean="0"/>
              <a:t>Polyphenols</a:t>
            </a:r>
            <a:r>
              <a:rPr lang="en-IN" sz="1400" dirty="0" smtClean="0"/>
              <a:t> – thyme and oregano</a:t>
            </a:r>
          </a:p>
          <a:p>
            <a:pPr>
              <a:buFont typeface="Wingdings" pitchFamily="2" charset="2"/>
              <a:buChar char="§"/>
            </a:pPr>
            <a:r>
              <a:rPr lang="en-IN" sz="1400" b="1" dirty="0" smtClean="0"/>
              <a:t>Selenium </a:t>
            </a:r>
            <a:r>
              <a:rPr lang="en-IN" sz="1400" dirty="0" smtClean="0"/>
              <a:t>– seafood, offal, lean meat and whole grains</a:t>
            </a:r>
          </a:p>
          <a:p>
            <a:pPr>
              <a:buFont typeface="Wingdings" pitchFamily="2" charset="2"/>
              <a:buChar char="§"/>
            </a:pPr>
            <a:r>
              <a:rPr lang="en-IN" sz="1400" b="1" dirty="0" smtClean="0"/>
              <a:t>Vitamin A </a:t>
            </a:r>
            <a:r>
              <a:rPr lang="en-IN" sz="1400" dirty="0" smtClean="0"/>
              <a:t>– liver, sweet potatoes, carrots, milk, and egg yolks</a:t>
            </a:r>
          </a:p>
          <a:p>
            <a:pPr>
              <a:buFont typeface="Wingdings" pitchFamily="2" charset="2"/>
              <a:buChar char="§"/>
            </a:pPr>
            <a:r>
              <a:rPr lang="en-IN" sz="1400" b="1" dirty="0" smtClean="0"/>
              <a:t>Vitamin C </a:t>
            </a:r>
            <a:r>
              <a:rPr lang="en-IN" sz="1400" dirty="0" smtClean="0"/>
              <a:t>– oranges, blackcurrants, kiwifruit, mangoes, broccoli, spinach, capsicum and strawberries</a:t>
            </a:r>
          </a:p>
          <a:p>
            <a:pPr>
              <a:buFont typeface="Wingdings" pitchFamily="2" charset="2"/>
              <a:buChar char="§"/>
            </a:pPr>
            <a:r>
              <a:rPr lang="en-IN" sz="1400" b="1" dirty="0" smtClean="0"/>
              <a:t>Vitamin E</a:t>
            </a:r>
            <a:r>
              <a:rPr lang="en-IN" sz="1400" dirty="0" smtClean="0"/>
              <a:t> – vegetable oils (such as </a:t>
            </a:r>
            <a:r>
              <a:rPr lang="en-IN" sz="1400" dirty="0" err="1" smtClean="0"/>
              <a:t>wheatgerm</a:t>
            </a:r>
            <a:r>
              <a:rPr lang="en-IN" sz="1400" dirty="0" smtClean="0"/>
              <a:t> oil), avocados, nuts, seeds and whole grains</a:t>
            </a:r>
          </a:p>
          <a:p>
            <a:pPr>
              <a:buFont typeface="Wingdings" pitchFamily="2" charset="2"/>
              <a:buChar char="§"/>
            </a:pPr>
            <a:r>
              <a:rPr lang="en-IN" sz="1400" b="1" dirty="0" smtClean="0"/>
              <a:t>Zinc</a:t>
            </a:r>
            <a:r>
              <a:rPr lang="en-IN" sz="1400" dirty="0" smtClean="0"/>
              <a:t> – seafood, lean meat, milk and nuts</a:t>
            </a:r>
          </a:p>
          <a:p>
            <a:pPr>
              <a:buFont typeface="Wingdings" pitchFamily="2" charset="2"/>
              <a:buChar char="§"/>
            </a:pPr>
            <a:r>
              <a:rPr lang="en-IN" sz="1400" b="1" dirty="0" err="1" smtClean="0"/>
              <a:t>Zoochemicals</a:t>
            </a:r>
            <a:r>
              <a:rPr lang="en-IN" sz="1400" dirty="0" smtClean="0"/>
              <a:t> – red meat, offal and fish. Also derived from the plants that animals eat.</a:t>
            </a:r>
            <a:endParaRPr lang="en-IN"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5800" y="228600"/>
            <a:ext cx="7772400" cy="1143000"/>
          </a:xfrm>
        </p:spPr>
        <p:txBody>
          <a:bodyPr/>
          <a:lstStyle/>
          <a:p>
            <a:pPr eaLnBrk="1" hangingPunct="1"/>
            <a:r>
              <a:rPr lang="en-US" altLang="en-US" smtClean="0"/>
              <a:t>Nutrition and Physical Performance</a:t>
            </a:r>
          </a:p>
        </p:txBody>
      </p:sp>
      <p:sp>
        <p:nvSpPr>
          <p:cNvPr id="15363" name="Rectangle 3"/>
          <p:cNvSpPr>
            <a:spLocks noGrp="1" noChangeArrowheads="1"/>
          </p:cNvSpPr>
          <p:nvPr>
            <p:ph type="body" idx="4294967295"/>
          </p:nvPr>
        </p:nvSpPr>
        <p:spPr>
          <a:xfrm>
            <a:off x="609600" y="1524000"/>
            <a:ext cx="4572000" cy="4343400"/>
          </a:xfrm>
        </p:spPr>
        <p:txBody>
          <a:bodyPr/>
          <a:lstStyle/>
          <a:p>
            <a:pPr eaLnBrk="1" hangingPunct="1"/>
            <a:r>
              <a:rPr lang="en-US" altLang="en-US" smtClean="0"/>
              <a:t>“Exercise is medicine”</a:t>
            </a:r>
          </a:p>
          <a:p>
            <a:pPr eaLnBrk="1" hangingPunct="1"/>
            <a:r>
              <a:rPr lang="en-US" altLang="en-US" smtClean="0"/>
              <a:t>Physical fitness</a:t>
            </a:r>
          </a:p>
          <a:p>
            <a:pPr lvl="1" eaLnBrk="1" hangingPunct="1"/>
            <a:r>
              <a:rPr lang="en-US" altLang="en-US" smtClean="0"/>
              <a:t>Cardiorespiratory fitness</a:t>
            </a:r>
          </a:p>
          <a:p>
            <a:pPr lvl="1" eaLnBrk="1" hangingPunct="1"/>
            <a:r>
              <a:rPr lang="en-US" altLang="en-US" smtClean="0"/>
              <a:t>Muscular strength</a:t>
            </a:r>
          </a:p>
          <a:p>
            <a:pPr lvl="1" eaLnBrk="1" hangingPunct="1"/>
            <a:r>
              <a:rPr lang="en-US" altLang="en-US" smtClean="0"/>
              <a:t>Muscular endurance</a:t>
            </a:r>
          </a:p>
          <a:p>
            <a:pPr lvl="1" eaLnBrk="1" hangingPunct="1"/>
            <a:r>
              <a:rPr lang="en-US" altLang="en-US" smtClean="0"/>
              <a:t>Body composition</a:t>
            </a:r>
          </a:p>
          <a:p>
            <a:pPr lvl="1" eaLnBrk="1" hangingPunct="1"/>
            <a:r>
              <a:rPr lang="en-US" altLang="en-US" smtClean="0"/>
              <a:t>Flexibility</a:t>
            </a:r>
          </a:p>
        </p:txBody>
      </p:sp>
      <p:sp>
        <p:nvSpPr>
          <p:cNvPr id="15364" name="Text Box 6"/>
          <p:cNvSpPr txBox="1">
            <a:spLocks noChangeArrowheads="1"/>
          </p:cNvSpPr>
          <p:nvPr/>
        </p:nvSpPr>
        <p:spPr bwMode="auto">
          <a:xfrm>
            <a:off x="7467600" y="6248400"/>
            <a:ext cx="1447800" cy="244475"/>
          </a:xfrm>
          <a:prstGeom prst="rect">
            <a:avLst/>
          </a:prstGeom>
          <a:noFill/>
          <a:ln w="9525">
            <a:noFill/>
            <a:miter lim="800000"/>
            <a:headEnd/>
            <a:tailEnd/>
          </a:ln>
        </p:spPr>
        <p:txBody>
          <a:bodyPr>
            <a:spAutoFit/>
          </a:bodyPr>
          <a:lstStyle/>
          <a:p>
            <a:pPr>
              <a:spcBef>
                <a:spcPct val="50000"/>
              </a:spcBef>
            </a:pPr>
            <a:r>
              <a:rPr lang="en-US" altLang="en-US" sz="1000"/>
              <a:t>Photos </a:t>
            </a:r>
            <a:r>
              <a:rPr lang="en-US" altLang="en-US" sz="1000">
                <a:cs typeface="Times New Roman" pitchFamily="18" charset="0"/>
              </a:rPr>
              <a:t>© PhotoDisc</a:t>
            </a:r>
            <a:endParaRPr lang="en-US" altLang="en-US" sz="1000"/>
          </a:p>
        </p:txBody>
      </p:sp>
      <p:pic>
        <p:nvPicPr>
          <p:cNvPr id="15365" name="Picture 7" descr="\\Bodhisattva\SHARE1\Health\Insel_DN_09107\Ancillaries\PowerPoints\Insel_PPT_images\slide_11-0.jpg"/>
          <p:cNvPicPr>
            <a:picLocks noChangeAspect="1" noChangeArrowheads="1"/>
          </p:cNvPicPr>
          <p:nvPr/>
        </p:nvPicPr>
        <p:blipFill>
          <a:blip r:embed="rId3" cstate="print"/>
          <a:srcRect/>
          <a:stretch>
            <a:fillRect/>
          </a:stretch>
        </p:blipFill>
        <p:spPr bwMode="auto">
          <a:xfrm>
            <a:off x="5562600" y="1371600"/>
            <a:ext cx="3087688" cy="4724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C:\Users\Bidyut Nath\Desktop\santu\Pre+game+sports+nutrition+food.jpeg"/>
          <p:cNvPicPr>
            <a:picLocks noChangeAspect="1" noChangeArrowheads="1"/>
          </p:cNvPicPr>
          <p:nvPr/>
        </p:nvPicPr>
        <p:blipFill>
          <a:blip r:embed="rId2" cstate="print"/>
          <a:srcRect/>
          <a:stretch>
            <a:fillRect/>
          </a:stretch>
        </p:blipFill>
        <p:spPr bwMode="auto">
          <a:xfrm>
            <a:off x="457200" y="228600"/>
            <a:ext cx="8153400" cy="6121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lycogen super compensation Glycogen super compensation is a ..."/>
          <p:cNvPicPr>
            <a:picLocks noChangeAspect="1" noChangeArrowheads="1"/>
          </p:cNvPicPr>
          <p:nvPr/>
        </p:nvPicPr>
        <p:blipFill>
          <a:blip r:embed="rId2" cstate="print"/>
          <a:srcRect t="16667"/>
          <a:stretch>
            <a:fillRect/>
          </a:stretch>
        </p:blipFill>
        <p:spPr bwMode="auto">
          <a:xfrm>
            <a:off x="1295400" y="3352800"/>
            <a:ext cx="6629400" cy="2819400"/>
          </a:xfrm>
          <a:prstGeom prst="rect">
            <a:avLst/>
          </a:prstGeom>
          <a:noFill/>
          <a:ln w="9525">
            <a:noFill/>
            <a:miter lim="800000"/>
            <a:headEnd/>
            <a:tailEnd/>
          </a:ln>
        </p:spPr>
      </p:pic>
      <p:sp>
        <p:nvSpPr>
          <p:cNvPr id="43011" name="Rectangle 3"/>
          <p:cNvSpPr>
            <a:spLocks noChangeArrowheads="1"/>
          </p:cNvSpPr>
          <p:nvPr/>
        </p:nvSpPr>
        <p:spPr bwMode="auto">
          <a:xfrm>
            <a:off x="228600" y="228600"/>
            <a:ext cx="8610600" cy="954088"/>
          </a:xfrm>
          <a:prstGeom prst="rect">
            <a:avLst/>
          </a:prstGeom>
          <a:noFill/>
          <a:ln w="9525">
            <a:noFill/>
            <a:miter lim="800000"/>
            <a:headEnd/>
            <a:tailEnd/>
          </a:ln>
        </p:spPr>
        <p:txBody>
          <a:bodyPr>
            <a:spAutoFit/>
          </a:bodyPr>
          <a:lstStyle/>
          <a:p>
            <a:pPr algn="ctr"/>
            <a:r>
              <a:rPr lang="en-IN" sz="2000" b="1">
                <a:solidFill>
                  <a:srgbClr val="FF0000"/>
                </a:solidFill>
              </a:rPr>
              <a:t>Glycogen supercompensation </a:t>
            </a:r>
            <a:r>
              <a:rPr lang="en-IN"/>
              <a:t>is when your muscles are able to hold a greater amount of glycogen than they normally would be able to. They will not only appear fuller and more pumped, but they will also have plenty of fuel to work hard.</a:t>
            </a:r>
          </a:p>
        </p:txBody>
      </p:sp>
      <p:sp>
        <p:nvSpPr>
          <p:cNvPr id="43012" name="Rectangle 4"/>
          <p:cNvSpPr>
            <a:spLocks noChangeArrowheads="1"/>
          </p:cNvSpPr>
          <p:nvPr/>
        </p:nvSpPr>
        <p:spPr bwMode="auto">
          <a:xfrm>
            <a:off x="228600" y="1524000"/>
            <a:ext cx="8686800" cy="1477963"/>
          </a:xfrm>
          <a:prstGeom prst="rect">
            <a:avLst/>
          </a:prstGeom>
          <a:noFill/>
          <a:ln w="9525">
            <a:noFill/>
            <a:miter lim="800000"/>
            <a:headEnd/>
            <a:tailEnd/>
          </a:ln>
        </p:spPr>
        <p:txBody>
          <a:bodyPr>
            <a:spAutoFit/>
          </a:bodyPr>
          <a:lstStyle/>
          <a:p>
            <a:r>
              <a:rPr lang="en-IN" b="1">
                <a:solidFill>
                  <a:srgbClr val="FF0000"/>
                </a:solidFill>
              </a:rPr>
              <a:t>Why Does It Work?</a:t>
            </a:r>
            <a:endParaRPr lang="en-IN">
              <a:solidFill>
                <a:srgbClr val="FF0000"/>
              </a:solidFill>
            </a:endParaRPr>
          </a:p>
          <a:p>
            <a:pPr algn="just"/>
            <a:r>
              <a:rPr lang="en-IN"/>
              <a:t>Glycogen normally draws water into the muscle, so if carbohydrates are consumed without excess water, water from underneath the skin will be pulled into the muscle. This is why bodybuilders who use glycogen supercompensation for a full, dry appearance at a competition normally choose dry carbohydrate sources.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player.slideplayer.com/72/12282098/slides/slide_10.jpg"/>
          <p:cNvPicPr>
            <a:picLocks noChangeAspect="1" noChangeArrowheads="1"/>
          </p:cNvPicPr>
          <p:nvPr/>
        </p:nvPicPr>
        <p:blipFill>
          <a:blip r:embed="rId2" cstate="print"/>
          <a:srcRect/>
          <a:stretch>
            <a:fillRect/>
          </a:stretch>
        </p:blipFill>
        <p:spPr bwMode="auto">
          <a:xfrm>
            <a:off x="685800" y="304800"/>
            <a:ext cx="7848600" cy="58864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mmon Interview Questions And Answers - Camden Kelly"/>
          <p:cNvPicPr>
            <a:picLocks noChangeAspect="1" noChangeArrowheads="1"/>
          </p:cNvPicPr>
          <p:nvPr/>
        </p:nvPicPr>
        <p:blipFill>
          <a:blip r:embed="rId2" cstate="print"/>
          <a:srcRect/>
          <a:stretch>
            <a:fillRect/>
          </a:stretch>
        </p:blipFill>
        <p:spPr bwMode="auto">
          <a:xfrm>
            <a:off x="1905000" y="304800"/>
            <a:ext cx="5943600" cy="5943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ports Fan Thank You Notes | Greenvelope.com"/>
          <p:cNvPicPr>
            <a:picLocks noChangeAspect="1" noChangeArrowheads="1"/>
          </p:cNvPicPr>
          <p:nvPr/>
        </p:nvPicPr>
        <p:blipFill>
          <a:blip r:embed="rId2" cstate="print"/>
          <a:srcRect/>
          <a:stretch>
            <a:fillRect/>
          </a:stretch>
        </p:blipFill>
        <p:spPr bwMode="auto">
          <a:xfrm>
            <a:off x="304800" y="863600"/>
            <a:ext cx="8397875" cy="5156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idx="4294967295"/>
          </p:nvPr>
        </p:nvSpPr>
        <p:spPr>
          <a:xfrm>
            <a:off x="685800" y="152400"/>
            <a:ext cx="7772400" cy="990600"/>
          </a:xfrm>
        </p:spPr>
        <p:txBody>
          <a:bodyPr/>
          <a:lstStyle/>
          <a:p>
            <a:pPr eaLnBrk="1" hangingPunct="1"/>
            <a:r>
              <a:rPr lang="en-US" altLang="en-US" smtClean="0"/>
              <a:t>Develop an Active Lifestyle</a:t>
            </a:r>
          </a:p>
        </p:txBody>
      </p:sp>
      <p:pic>
        <p:nvPicPr>
          <p:cNvPr id="16387" name="Picture 1029" descr="C:\Documents and Settings\aflagg\Desktop\Discovering Nutrition 2e\PPTs\Images\From John\35558_ch11_figure1101.jpg"/>
          <p:cNvPicPr>
            <a:picLocks noChangeAspect="1" noChangeArrowheads="1"/>
          </p:cNvPicPr>
          <p:nvPr/>
        </p:nvPicPr>
        <p:blipFill>
          <a:blip r:embed="rId3" cstate="print"/>
          <a:srcRect t="8884"/>
          <a:stretch>
            <a:fillRect/>
          </a:stretch>
        </p:blipFill>
        <p:spPr bwMode="auto">
          <a:xfrm>
            <a:off x="2209800" y="1066800"/>
            <a:ext cx="5046663" cy="5181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ENERGY SYSTEMS FOR ATHLETE'S</a:t>
            </a:r>
            <a:endParaRPr lang="en-IN" dirty="0"/>
          </a:p>
        </p:txBody>
      </p:sp>
      <p:pic>
        <p:nvPicPr>
          <p:cNvPr id="78850" name="Picture 2" descr="C:\Users\Bidyut Nath\Desktop\santu\energy-systems.jpg"/>
          <p:cNvPicPr>
            <a:picLocks noChangeAspect="1" noChangeArrowheads="1"/>
          </p:cNvPicPr>
          <p:nvPr/>
        </p:nvPicPr>
        <p:blipFill>
          <a:blip r:embed="rId2" cstate="print"/>
          <a:srcRect/>
          <a:stretch>
            <a:fillRect/>
          </a:stretch>
        </p:blipFill>
        <p:spPr bwMode="auto">
          <a:xfrm>
            <a:off x="1295400" y="1600200"/>
            <a:ext cx="6553200" cy="46808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228600"/>
            <a:ext cx="7772400" cy="1143000"/>
          </a:xfrm>
        </p:spPr>
        <p:txBody>
          <a:bodyPr/>
          <a:lstStyle/>
          <a:p>
            <a:pPr eaLnBrk="1" hangingPunct="1"/>
            <a:r>
              <a:rPr lang="en-US" altLang="en-US" smtClean="0"/>
              <a:t>Energy Systems, Muscles, and Physical Performance</a:t>
            </a:r>
          </a:p>
        </p:txBody>
      </p:sp>
      <p:sp>
        <p:nvSpPr>
          <p:cNvPr id="17411" name="Rectangle 3"/>
          <p:cNvSpPr>
            <a:spLocks noGrp="1" noChangeArrowheads="1"/>
          </p:cNvSpPr>
          <p:nvPr>
            <p:ph type="body" idx="4294967295"/>
          </p:nvPr>
        </p:nvSpPr>
        <p:spPr>
          <a:xfrm>
            <a:off x="685800" y="1524000"/>
            <a:ext cx="7772400" cy="1981200"/>
          </a:xfrm>
        </p:spPr>
        <p:txBody>
          <a:bodyPr/>
          <a:lstStyle/>
          <a:p>
            <a:pPr eaLnBrk="1" hangingPunct="1">
              <a:lnSpc>
                <a:spcPct val="90000"/>
              </a:lnSpc>
            </a:pPr>
            <a:r>
              <a:rPr lang="en-US" altLang="en-US" smtClean="0"/>
              <a:t>ATP-CP energy system</a:t>
            </a:r>
          </a:p>
          <a:p>
            <a:pPr lvl="1" eaLnBrk="1" hangingPunct="1">
              <a:lnSpc>
                <a:spcPct val="90000"/>
              </a:lnSpc>
            </a:pPr>
            <a:r>
              <a:rPr lang="en-US" altLang="en-US" smtClean="0"/>
              <a:t>Quick source of ATP</a:t>
            </a:r>
          </a:p>
          <a:p>
            <a:pPr lvl="2" eaLnBrk="1" hangingPunct="1">
              <a:lnSpc>
                <a:spcPct val="90000"/>
              </a:lnSpc>
            </a:pPr>
            <a:r>
              <a:rPr lang="en-US" altLang="en-US" sz="2800" smtClean="0"/>
              <a:t>Cellular ATP and creatine phosphate</a:t>
            </a:r>
          </a:p>
          <a:p>
            <a:pPr lvl="1" eaLnBrk="1" hangingPunct="1">
              <a:lnSpc>
                <a:spcPct val="90000"/>
              </a:lnSpc>
            </a:pPr>
            <a:r>
              <a:rPr lang="en-US" altLang="en-US" smtClean="0"/>
              <a:t>Fuel for 3 to15 seconds of maximal effort</a:t>
            </a:r>
          </a:p>
        </p:txBody>
      </p:sp>
      <p:pic>
        <p:nvPicPr>
          <p:cNvPr id="17412" name="Picture 5" descr="\\Bodhisattva\SHARE1\Health\Insel_DN_09107\Ancillaries\PowerPoints\Insel_PPT_images\slide_11-2.JPG"/>
          <p:cNvPicPr>
            <a:picLocks noChangeAspect="1" noChangeArrowheads="1"/>
          </p:cNvPicPr>
          <p:nvPr/>
        </p:nvPicPr>
        <p:blipFill>
          <a:blip r:embed="rId3" cstate="print"/>
          <a:srcRect l="-17360" t="-7843" r="-4160" b="35295"/>
          <a:stretch>
            <a:fillRect/>
          </a:stretch>
        </p:blipFill>
        <p:spPr bwMode="auto">
          <a:xfrm>
            <a:off x="1371600" y="3276600"/>
            <a:ext cx="6172200" cy="31067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idx="4294967295"/>
          </p:nvPr>
        </p:nvSpPr>
        <p:spPr>
          <a:xfrm>
            <a:off x="685800" y="381000"/>
            <a:ext cx="7772400" cy="990600"/>
          </a:xfrm>
        </p:spPr>
        <p:txBody>
          <a:bodyPr>
            <a:normAutofit fontScale="90000"/>
          </a:bodyPr>
          <a:lstStyle/>
          <a:p>
            <a:pPr eaLnBrk="1" fontAlgn="auto" hangingPunct="1">
              <a:spcAft>
                <a:spcPts val="0"/>
              </a:spcAft>
              <a:defRPr/>
            </a:pPr>
            <a:r>
              <a:rPr lang="en-US" altLang="en-US">
                <a:solidFill>
                  <a:schemeClr val="accent3">
                    <a:shade val="75000"/>
                  </a:schemeClr>
                </a:solidFill>
              </a:rPr>
              <a:t>Energy Systems, Muscles, and Physical Performance</a:t>
            </a:r>
          </a:p>
        </p:txBody>
      </p:sp>
      <p:sp>
        <p:nvSpPr>
          <p:cNvPr id="18435" name="Rectangle 1027"/>
          <p:cNvSpPr>
            <a:spLocks noGrp="1" noChangeArrowheads="1"/>
          </p:cNvSpPr>
          <p:nvPr>
            <p:ph type="body" idx="4294967295"/>
          </p:nvPr>
        </p:nvSpPr>
        <p:spPr>
          <a:xfrm>
            <a:off x="228600" y="1676400"/>
            <a:ext cx="8534400" cy="2743200"/>
          </a:xfrm>
        </p:spPr>
        <p:txBody>
          <a:bodyPr/>
          <a:lstStyle/>
          <a:p>
            <a:pPr eaLnBrk="1" hangingPunct="1"/>
            <a:r>
              <a:rPr lang="en-US" altLang="en-US" smtClean="0"/>
              <a:t>Lactic acid energy system</a:t>
            </a:r>
          </a:p>
          <a:p>
            <a:pPr lvl="1" eaLnBrk="1" hangingPunct="1"/>
            <a:r>
              <a:rPr lang="en-US" altLang="en-US" smtClean="0"/>
              <a:t>Breakdown of glucose to lactic acid (lactate)</a:t>
            </a:r>
          </a:p>
          <a:p>
            <a:pPr lvl="2" eaLnBrk="1" hangingPunct="1"/>
            <a:r>
              <a:rPr lang="en-US" altLang="en-US" sz="2800" smtClean="0"/>
              <a:t>Doesn’t require oxygen</a:t>
            </a:r>
          </a:p>
          <a:p>
            <a:pPr lvl="1" eaLnBrk="1" hangingPunct="1"/>
            <a:r>
              <a:rPr lang="en-US" altLang="en-US" smtClean="0"/>
              <a:t>Rise in acidity triggers </a:t>
            </a:r>
          </a:p>
          <a:p>
            <a:pPr lvl="1" eaLnBrk="1" hangingPunct="1">
              <a:buFontTx/>
              <a:buNone/>
            </a:pPr>
            <a:r>
              <a:rPr lang="en-US" altLang="en-US" smtClean="0"/>
              <a:t>	muscle fatigue</a:t>
            </a:r>
          </a:p>
        </p:txBody>
      </p:sp>
      <p:pic>
        <p:nvPicPr>
          <p:cNvPr id="18436" name="Picture 1028" descr="slide_11-3"/>
          <p:cNvPicPr>
            <a:picLocks noChangeAspect="1" noChangeArrowheads="1"/>
          </p:cNvPicPr>
          <p:nvPr/>
        </p:nvPicPr>
        <p:blipFill>
          <a:blip r:embed="rId3" cstate="print"/>
          <a:srcRect t="66293"/>
          <a:stretch>
            <a:fillRect/>
          </a:stretch>
        </p:blipFill>
        <p:spPr bwMode="auto">
          <a:xfrm>
            <a:off x="4800600" y="3200400"/>
            <a:ext cx="3884613" cy="29892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76200" y="228600"/>
            <a:ext cx="5638800" cy="1143000"/>
          </a:xfrm>
        </p:spPr>
        <p:txBody>
          <a:bodyPr/>
          <a:lstStyle/>
          <a:p>
            <a:pPr eaLnBrk="1" hangingPunct="1"/>
            <a:r>
              <a:rPr lang="en-US" altLang="en-US" smtClean="0"/>
              <a:t>Energy Systems, Muscles, and Physical Performance</a:t>
            </a:r>
          </a:p>
        </p:txBody>
      </p:sp>
      <p:sp>
        <p:nvSpPr>
          <p:cNvPr id="19459" name="Rectangle 3"/>
          <p:cNvSpPr>
            <a:spLocks noGrp="1" noChangeArrowheads="1"/>
          </p:cNvSpPr>
          <p:nvPr>
            <p:ph type="body" idx="4294967295"/>
          </p:nvPr>
        </p:nvSpPr>
        <p:spPr>
          <a:xfrm>
            <a:off x="228600" y="2057400"/>
            <a:ext cx="5562600" cy="2971800"/>
          </a:xfrm>
        </p:spPr>
        <p:txBody>
          <a:bodyPr/>
          <a:lstStyle/>
          <a:p>
            <a:pPr eaLnBrk="1" hangingPunct="1"/>
            <a:r>
              <a:rPr lang="en-US" altLang="en-US" smtClean="0"/>
              <a:t>Oxygen energy system</a:t>
            </a:r>
          </a:p>
          <a:p>
            <a:pPr lvl="1" eaLnBrk="1" hangingPunct="1"/>
            <a:r>
              <a:rPr lang="en-US" altLang="en-US" smtClean="0"/>
              <a:t>Breakdown of carbohydrate </a:t>
            </a:r>
            <a:br>
              <a:rPr lang="en-US" altLang="en-US" smtClean="0"/>
            </a:br>
            <a:r>
              <a:rPr lang="en-US" altLang="en-US" smtClean="0"/>
              <a:t>and fat for energy</a:t>
            </a:r>
          </a:p>
          <a:p>
            <a:pPr lvl="2" eaLnBrk="1" hangingPunct="1"/>
            <a:r>
              <a:rPr lang="en-US" altLang="en-US" sz="2800" smtClean="0"/>
              <a:t>Requires oxygen</a:t>
            </a:r>
          </a:p>
          <a:p>
            <a:pPr lvl="2" eaLnBrk="1" hangingPunct="1"/>
            <a:r>
              <a:rPr lang="en-US" altLang="en-US" sz="2800" smtClean="0"/>
              <a:t>Produces ATP more slowly</a:t>
            </a:r>
          </a:p>
        </p:txBody>
      </p:sp>
      <p:pic>
        <p:nvPicPr>
          <p:cNvPr id="19460" name="Picture 6" descr="\\Bodhisattva\SHARE1\Health\Insel_DN_09107\Ancillaries\PowerPoints\Insel_PPT_images\slide_11-4.JPG"/>
          <p:cNvPicPr>
            <a:picLocks noChangeAspect="1" noChangeArrowheads="1"/>
          </p:cNvPicPr>
          <p:nvPr/>
        </p:nvPicPr>
        <p:blipFill>
          <a:blip r:embed="rId3" cstate="print"/>
          <a:srcRect t="30653"/>
          <a:stretch>
            <a:fillRect/>
          </a:stretch>
        </p:blipFill>
        <p:spPr bwMode="auto">
          <a:xfrm>
            <a:off x="5715000" y="609600"/>
            <a:ext cx="3175000" cy="5715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idx="4294967295"/>
          </p:nvPr>
        </p:nvSpPr>
        <p:spPr>
          <a:xfrm>
            <a:off x="685800" y="152400"/>
            <a:ext cx="7772400" cy="1143000"/>
          </a:xfrm>
        </p:spPr>
        <p:txBody>
          <a:bodyPr/>
          <a:lstStyle/>
          <a:p>
            <a:pPr eaLnBrk="1" hangingPunct="1"/>
            <a:r>
              <a:rPr lang="en-US" altLang="en-US" smtClean="0"/>
              <a:t>Energy Systems, Muscles, and Physical Performance</a:t>
            </a:r>
          </a:p>
        </p:txBody>
      </p:sp>
      <p:sp>
        <p:nvSpPr>
          <p:cNvPr id="20483" name="Rectangle 1027"/>
          <p:cNvSpPr>
            <a:spLocks noGrp="1" noChangeArrowheads="1"/>
          </p:cNvSpPr>
          <p:nvPr>
            <p:ph type="body" idx="4294967295"/>
          </p:nvPr>
        </p:nvSpPr>
        <p:spPr>
          <a:xfrm>
            <a:off x="228600" y="1371600"/>
            <a:ext cx="8686800" cy="3048000"/>
          </a:xfrm>
        </p:spPr>
        <p:txBody>
          <a:bodyPr/>
          <a:lstStyle/>
          <a:p>
            <a:pPr eaLnBrk="1" hangingPunct="1">
              <a:lnSpc>
                <a:spcPct val="90000"/>
              </a:lnSpc>
            </a:pPr>
            <a:r>
              <a:rPr lang="en-US" altLang="en-US" sz="2800" smtClean="0"/>
              <a:t>Teamwork in energy production</a:t>
            </a:r>
          </a:p>
          <a:p>
            <a:pPr lvl="1" eaLnBrk="1" hangingPunct="1">
              <a:lnSpc>
                <a:spcPct val="90000"/>
              </a:lnSpc>
            </a:pPr>
            <a:r>
              <a:rPr lang="en-US" altLang="en-US" smtClean="0"/>
              <a:t>Anaerobic systems</a:t>
            </a:r>
          </a:p>
          <a:p>
            <a:pPr lvl="1" eaLnBrk="1" hangingPunct="1">
              <a:lnSpc>
                <a:spcPct val="90000"/>
              </a:lnSpc>
            </a:pPr>
            <a:r>
              <a:rPr lang="en-US" altLang="en-US" smtClean="0"/>
              <a:t>Aerobic systems</a:t>
            </a:r>
          </a:p>
          <a:p>
            <a:pPr eaLnBrk="1" hangingPunct="1">
              <a:lnSpc>
                <a:spcPct val="90000"/>
              </a:lnSpc>
            </a:pPr>
            <a:r>
              <a:rPr lang="en-US" altLang="en-US" sz="2800" smtClean="0"/>
              <a:t>Glycogen depletion</a:t>
            </a:r>
          </a:p>
          <a:p>
            <a:pPr lvl="1" eaLnBrk="1" hangingPunct="1"/>
            <a:r>
              <a:rPr lang="en-US" altLang="en-US" smtClean="0"/>
              <a:t>Steady drop for first 1.5 hours</a:t>
            </a:r>
          </a:p>
          <a:p>
            <a:pPr lvl="1" eaLnBrk="1" hangingPunct="1"/>
            <a:r>
              <a:rPr lang="en-US" altLang="en-US" smtClean="0"/>
              <a:t>Entirely depleted ~ 3 hours</a:t>
            </a:r>
            <a:endParaRPr lang="en-US" altLang="en-US" sz="2000" smtClean="0"/>
          </a:p>
        </p:txBody>
      </p:sp>
      <p:pic>
        <p:nvPicPr>
          <p:cNvPr id="20484" name="Picture 1028" descr="slide_11-5"/>
          <p:cNvPicPr>
            <a:picLocks noChangeAspect="1" noChangeArrowheads="1"/>
          </p:cNvPicPr>
          <p:nvPr/>
        </p:nvPicPr>
        <p:blipFill>
          <a:blip r:embed="rId3" cstate="print"/>
          <a:srcRect/>
          <a:stretch>
            <a:fillRect/>
          </a:stretch>
        </p:blipFill>
        <p:spPr bwMode="auto">
          <a:xfrm>
            <a:off x="990600" y="3962400"/>
            <a:ext cx="7391400" cy="2362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257</TotalTime>
  <Words>929</Words>
  <Application>Microsoft Office PowerPoint</Application>
  <PresentationFormat>On-screen Show (4:3)</PresentationFormat>
  <Paragraphs>211</Paragraphs>
  <Slides>34</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Georgia</vt:lpstr>
      <vt:lpstr>Wingdings 2</vt:lpstr>
      <vt:lpstr>Wingdings</vt:lpstr>
      <vt:lpstr>Calibri</vt:lpstr>
      <vt:lpstr>Algerian</vt:lpstr>
      <vt:lpstr>Times New Roman</vt:lpstr>
      <vt:lpstr>Times</vt:lpstr>
      <vt:lpstr>Courier New</vt:lpstr>
      <vt:lpstr>Verdana</vt:lpstr>
      <vt:lpstr>Civic</vt:lpstr>
      <vt:lpstr>Sports Nutrition</vt:lpstr>
      <vt:lpstr>INTRODUCTION</vt:lpstr>
      <vt:lpstr>Nutrition and Physical Performance</vt:lpstr>
      <vt:lpstr>Develop an Active Lifestyle</vt:lpstr>
      <vt:lpstr>ENERGY SYSTEMS FOR ATHLETE'S</vt:lpstr>
      <vt:lpstr>Energy Systems, Muscles, and Physical Performance</vt:lpstr>
      <vt:lpstr>Energy Systems, Muscles, and Physical Performance</vt:lpstr>
      <vt:lpstr>Energy Systems, Muscles, and Physical Performance</vt:lpstr>
      <vt:lpstr>Energy Systems, Muscles, and Physical Performance</vt:lpstr>
      <vt:lpstr>Energy Systems, Muscles, and Physical Performance</vt:lpstr>
      <vt:lpstr>Energy Systems, Muscles, and Physical Performance</vt:lpstr>
      <vt:lpstr>Optimal Nutrition  for Athletic Performance</vt:lpstr>
      <vt:lpstr>Dietary Principles Of Sports Nutrition</vt:lpstr>
      <vt:lpstr>Energy Intake and Exercise</vt:lpstr>
      <vt:lpstr>Carbohydrate and Exercise</vt:lpstr>
      <vt:lpstr>Carbohydrate and Exercise</vt:lpstr>
      <vt:lpstr>Carbohydrate and Exercise</vt:lpstr>
      <vt:lpstr>PREGAME CABOHYDRATE INTAKE</vt:lpstr>
      <vt:lpstr>What is Carbohydrate Loading?  Carbohydrate loading or carbo-loading is a term used to describe a nutrition technique used by endurance athletes in an attempt to prolong optimal athletic performance and delay the onset of fatigue, or, ‘hitting a wall’.</vt:lpstr>
      <vt:lpstr>Protein and Exercise</vt:lpstr>
      <vt:lpstr>Slide 21</vt:lpstr>
      <vt:lpstr>Dietary Fat and Exercise</vt:lpstr>
      <vt:lpstr>Vitamins, Minerals,  and Athletic Performance</vt:lpstr>
      <vt:lpstr>Vitamins, Minerals,  and Athletic Performance</vt:lpstr>
      <vt:lpstr>Slide 25</vt:lpstr>
      <vt:lpstr>Fluid Needs During Exercise</vt:lpstr>
      <vt:lpstr>Fluid Needs During Exercise</vt:lpstr>
      <vt:lpstr>Antioxidants in Sport Nutrition</vt:lpstr>
      <vt:lpstr>Good sources of specific antioxidants </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Sports Nutrition</dc:title>
  <dc:creator>HP Authorized Customer</dc:creator>
  <cp:lastModifiedBy>Bidyut Nath</cp:lastModifiedBy>
  <cp:revision>43</cp:revision>
  <dcterms:created xsi:type="dcterms:W3CDTF">2011-05-02T00:12:28Z</dcterms:created>
  <dcterms:modified xsi:type="dcterms:W3CDTF">2020-08-27T03:28:02Z</dcterms:modified>
</cp:coreProperties>
</file>