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6" r:id="rId8"/>
    <p:sldId id="262" r:id="rId9"/>
    <p:sldId id="263" r:id="rId10"/>
    <p:sldId id="264" r:id="rId11"/>
    <p:sldId id="265"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tableStyles" Target="tableStyles.xml" /><Relationship Id="rId2" Type="http://schemas.openxmlformats.org/officeDocument/2006/relationships/slide" Target="slides/slide1.xml" /><Relationship Id="rId16"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viewProps" Target="viewProp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285D1-9B20-FEBC-B6FF-C422D768863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F23FBEB-8A1B-B8BF-16EF-C93D921FFEA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F18CB7B-B1C5-B0C9-29FB-8E71271D2141}"/>
              </a:ext>
            </a:extLst>
          </p:cNvPr>
          <p:cNvSpPr>
            <a:spLocks noGrp="1"/>
          </p:cNvSpPr>
          <p:nvPr>
            <p:ph type="dt" sz="half" idx="10"/>
          </p:nvPr>
        </p:nvSpPr>
        <p:spPr/>
        <p:txBody>
          <a:bodyPr/>
          <a:lstStyle/>
          <a:p>
            <a:fld id="{6CD311A7-094C-B641-8AA7-466A3DF663AD}" type="datetimeFigureOut">
              <a:rPr lang="en-US" smtClean="0"/>
              <a:t>12/6/2023</a:t>
            </a:fld>
            <a:endParaRPr lang="en-US"/>
          </a:p>
        </p:txBody>
      </p:sp>
      <p:sp>
        <p:nvSpPr>
          <p:cNvPr id="5" name="Footer Placeholder 4">
            <a:extLst>
              <a:ext uri="{FF2B5EF4-FFF2-40B4-BE49-F238E27FC236}">
                <a16:creationId xmlns:a16="http://schemas.microsoft.com/office/drawing/2014/main" id="{EFCC9908-1031-2064-7EC6-5960D7EDCF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77C5ED-F375-B03F-7485-EF99EF0FEA97}"/>
              </a:ext>
            </a:extLst>
          </p:cNvPr>
          <p:cNvSpPr>
            <a:spLocks noGrp="1"/>
          </p:cNvSpPr>
          <p:nvPr>
            <p:ph type="sldNum" sz="quarter" idx="12"/>
          </p:nvPr>
        </p:nvSpPr>
        <p:spPr/>
        <p:txBody>
          <a:bodyPr/>
          <a:lstStyle/>
          <a:p>
            <a:fld id="{98B25D98-5D90-B14A-A39F-0E76F950C303}" type="slidenum">
              <a:rPr lang="en-US" smtClean="0"/>
              <a:t>‹#›</a:t>
            </a:fld>
            <a:endParaRPr lang="en-US"/>
          </a:p>
        </p:txBody>
      </p:sp>
    </p:spTree>
    <p:extLst>
      <p:ext uri="{BB962C8B-B14F-4D97-AF65-F5344CB8AC3E}">
        <p14:creationId xmlns:p14="http://schemas.microsoft.com/office/powerpoint/2010/main" val="2112845886"/>
      </p:ext>
    </p:extLst>
  </p:cSld>
  <p:clrMapOvr>
    <a:masterClrMapping/>
  </p:clrMapOvr>
  <p:transition spd="med">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DCCD6-BDBA-4EAA-3D22-E9A15CFAC92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4D91D90-E04C-05A6-1C5C-BD1499CD529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920650-439C-64DF-2807-AC87961734DE}"/>
              </a:ext>
            </a:extLst>
          </p:cNvPr>
          <p:cNvSpPr>
            <a:spLocks noGrp="1"/>
          </p:cNvSpPr>
          <p:nvPr>
            <p:ph type="dt" sz="half" idx="10"/>
          </p:nvPr>
        </p:nvSpPr>
        <p:spPr/>
        <p:txBody>
          <a:bodyPr/>
          <a:lstStyle/>
          <a:p>
            <a:fld id="{6CD311A7-094C-B641-8AA7-466A3DF663AD}" type="datetimeFigureOut">
              <a:rPr lang="en-US" smtClean="0"/>
              <a:t>12/6/2023</a:t>
            </a:fld>
            <a:endParaRPr lang="en-US"/>
          </a:p>
        </p:txBody>
      </p:sp>
      <p:sp>
        <p:nvSpPr>
          <p:cNvPr id="5" name="Footer Placeholder 4">
            <a:extLst>
              <a:ext uri="{FF2B5EF4-FFF2-40B4-BE49-F238E27FC236}">
                <a16:creationId xmlns:a16="http://schemas.microsoft.com/office/drawing/2014/main" id="{9170BF9B-95A3-2C2B-FBBC-0468C57C33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71097D-8EE1-29A9-343B-A96A3903A516}"/>
              </a:ext>
            </a:extLst>
          </p:cNvPr>
          <p:cNvSpPr>
            <a:spLocks noGrp="1"/>
          </p:cNvSpPr>
          <p:nvPr>
            <p:ph type="sldNum" sz="quarter" idx="12"/>
          </p:nvPr>
        </p:nvSpPr>
        <p:spPr/>
        <p:txBody>
          <a:bodyPr/>
          <a:lstStyle/>
          <a:p>
            <a:fld id="{98B25D98-5D90-B14A-A39F-0E76F950C303}" type="slidenum">
              <a:rPr lang="en-US" smtClean="0"/>
              <a:t>‹#›</a:t>
            </a:fld>
            <a:endParaRPr lang="en-US"/>
          </a:p>
        </p:txBody>
      </p:sp>
    </p:spTree>
    <p:extLst>
      <p:ext uri="{BB962C8B-B14F-4D97-AF65-F5344CB8AC3E}">
        <p14:creationId xmlns:p14="http://schemas.microsoft.com/office/powerpoint/2010/main" val="295293280"/>
      </p:ext>
    </p:extLst>
  </p:cSld>
  <p:clrMapOvr>
    <a:masterClrMapping/>
  </p:clrMapOvr>
  <p:transition spd="med">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6B58C0D-DB05-FDD8-C2AA-19B15F03169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DBF7AAF-F00D-B645-E482-D95EB8A25B5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6B9DDF-615C-8567-E7F2-755EFCBC9186}"/>
              </a:ext>
            </a:extLst>
          </p:cNvPr>
          <p:cNvSpPr>
            <a:spLocks noGrp="1"/>
          </p:cNvSpPr>
          <p:nvPr>
            <p:ph type="dt" sz="half" idx="10"/>
          </p:nvPr>
        </p:nvSpPr>
        <p:spPr/>
        <p:txBody>
          <a:bodyPr/>
          <a:lstStyle/>
          <a:p>
            <a:fld id="{6CD311A7-094C-B641-8AA7-466A3DF663AD}" type="datetimeFigureOut">
              <a:rPr lang="en-US" smtClean="0"/>
              <a:t>12/6/2023</a:t>
            </a:fld>
            <a:endParaRPr lang="en-US"/>
          </a:p>
        </p:txBody>
      </p:sp>
      <p:sp>
        <p:nvSpPr>
          <p:cNvPr id="5" name="Footer Placeholder 4">
            <a:extLst>
              <a:ext uri="{FF2B5EF4-FFF2-40B4-BE49-F238E27FC236}">
                <a16:creationId xmlns:a16="http://schemas.microsoft.com/office/drawing/2014/main" id="{5C373EF1-6CA4-33D6-3EC1-21E9FDDAAB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4BB937-42D8-BAE5-9396-A7FD38A64935}"/>
              </a:ext>
            </a:extLst>
          </p:cNvPr>
          <p:cNvSpPr>
            <a:spLocks noGrp="1"/>
          </p:cNvSpPr>
          <p:nvPr>
            <p:ph type="sldNum" sz="quarter" idx="12"/>
          </p:nvPr>
        </p:nvSpPr>
        <p:spPr/>
        <p:txBody>
          <a:bodyPr/>
          <a:lstStyle/>
          <a:p>
            <a:fld id="{98B25D98-5D90-B14A-A39F-0E76F950C303}" type="slidenum">
              <a:rPr lang="en-US" smtClean="0"/>
              <a:t>‹#›</a:t>
            </a:fld>
            <a:endParaRPr lang="en-US"/>
          </a:p>
        </p:txBody>
      </p:sp>
    </p:spTree>
    <p:extLst>
      <p:ext uri="{BB962C8B-B14F-4D97-AF65-F5344CB8AC3E}">
        <p14:creationId xmlns:p14="http://schemas.microsoft.com/office/powerpoint/2010/main" val="2465129713"/>
      </p:ext>
    </p:extLst>
  </p:cSld>
  <p:clrMapOvr>
    <a:masterClrMapping/>
  </p:clrMapOvr>
  <p:transition spd="med">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66038D-25B0-0D23-726E-D519CAABCC3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705A541-339D-4A6F-6981-191D0641654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7A0AF8-C593-1A33-902E-CCF1CDA13B5B}"/>
              </a:ext>
            </a:extLst>
          </p:cNvPr>
          <p:cNvSpPr>
            <a:spLocks noGrp="1"/>
          </p:cNvSpPr>
          <p:nvPr>
            <p:ph type="dt" sz="half" idx="10"/>
          </p:nvPr>
        </p:nvSpPr>
        <p:spPr/>
        <p:txBody>
          <a:bodyPr/>
          <a:lstStyle/>
          <a:p>
            <a:fld id="{6CD311A7-094C-B641-8AA7-466A3DF663AD}" type="datetimeFigureOut">
              <a:rPr lang="en-US" smtClean="0"/>
              <a:t>12/6/2023</a:t>
            </a:fld>
            <a:endParaRPr lang="en-US"/>
          </a:p>
        </p:txBody>
      </p:sp>
      <p:sp>
        <p:nvSpPr>
          <p:cNvPr id="5" name="Footer Placeholder 4">
            <a:extLst>
              <a:ext uri="{FF2B5EF4-FFF2-40B4-BE49-F238E27FC236}">
                <a16:creationId xmlns:a16="http://schemas.microsoft.com/office/drawing/2014/main" id="{1BB5A318-59F3-7B9E-51F9-353F5ADD86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68091C-FEDB-EFDF-F821-5E2143DFA38D}"/>
              </a:ext>
            </a:extLst>
          </p:cNvPr>
          <p:cNvSpPr>
            <a:spLocks noGrp="1"/>
          </p:cNvSpPr>
          <p:nvPr>
            <p:ph type="sldNum" sz="quarter" idx="12"/>
          </p:nvPr>
        </p:nvSpPr>
        <p:spPr/>
        <p:txBody>
          <a:bodyPr/>
          <a:lstStyle/>
          <a:p>
            <a:fld id="{98B25D98-5D90-B14A-A39F-0E76F950C303}" type="slidenum">
              <a:rPr lang="en-US" smtClean="0"/>
              <a:t>‹#›</a:t>
            </a:fld>
            <a:endParaRPr lang="en-US"/>
          </a:p>
        </p:txBody>
      </p:sp>
    </p:spTree>
    <p:extLst>
      <p:ext uri="{BB962C8B-B14F-4D97-AF65-F5344CB8AC3E}">
        <p14:creationId xmlns:p14="http://schemas.microsoft.com/office/powerpoint/2010/main" val="2974613597"/>
      </p:ext>
    </p:extLst>
  </p:cSld>
  <p:clrMapOvr>
    <a:masterClrMapping/>
  </p:clrMapOvr>
  <p:transition spd="med">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48D21-D559-4377-0918-0496B5E7249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2DF06DC-59A2-3AF8-DADA-41C40F174A5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F009297-A538-37F8-6A18-0CD65A74DDFB}"/>
              </a:ext>
            </a:extLst>
          </p:cNvPr>
          <p:cNvSpPr>
            <a:spLocks noGrp="1"/>
          </p:cNvSpPr>
          <p:nvPr>
            <p:ph type="dt" sz="half" idx="10"/>
          </p:nvPr>
        </p:nvSpPr>
        <p:spPr/>
        <p:txBody>
          <a:bodyPr/>
          <a:lstStyle/>
          <a:p>
            <a:fld id="{6CD311A7-094C-B641-8AA7-466A3DF663AD}" type="datetimeFigureOut">
              <a:rPr lang="en-US" smtClean="0"/>
              <a:t>12/6/2023</a:t>
            </a:fld>
            <a:endParaRPr lang="en-US"/>
          </a:p>
        </p:txBody>
      </p:sp>
      <p:sp>
        <p:nvSpPr>
          <p:cNvPr id="5" name="Footer Placeholder 4">
            <a:extLst>
              <a:ext uri="{FF2B5EF4-FFF2-40B4-BE49-F238E27FC236}">
                <a16:creationId xmlns:a16="http://schemas.microsoft.com/office/drawing/2014/main" id="{90ECD7F9-62A1-213D-D176-27EBD6B3A1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5547F2-EC28-F1BB-4CDF-AA8F310FA434}"/>
              </a:ext>
            </a:extLst>
          </p:cNvPr>
          <p:cNvSpPr>
            <a:spLocks noGrp="1"/>
          </p:cNvSpPr>
          <p:nvPr>
            <p:ph type="sldNum" sz="quarter" idx="12"/>
          </p:nvPr>
        </p:nvSpPr>
        <p:spPr/>
        <p:txBody>
          <a:bodyPr/>
          <a:lstStyle/>
          <a:p>
            <a:fld id="{98B25D98-5D90-B14A-A39F-0E76F950C303}" type="slidenum">
              <a:rPr lang="en-US" smtClean="0"/>
              <a:t>‹#›</a:t>
            </a:fld>
            <a:endParaRPr lang="en-US"/>
          </a:p>
        </p:txBody>
      </p:sp>
    </p:spTree>
    <p:extLst>
      <p:ext uri="{BB962C8B-B14F-4D97-AF65-F5344CB8AC3E}">
        <p14:creationId xmlns:p14="http://schemas.microsoft.com/office/powerpoint/2010/main" val="2893476920"/>
      </p:ext>
    </p:extLst>
  </p:cSld>
  <p:clrMapOvr>
    <a:masterClrMapping/>
  </p:clrMapOvr>
  <p:transition spd="med">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F57-9DB1-9F37-859E-D17F6F299B7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CDE115-8C03-9B63-6286-66F3767D1E2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46822E0-B1E7-C7E1-8891-76EF6B97EE2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A3A9A71-75CC-E2EB-AF9E-43AAAB5CA33E}"/>
              </a:ext>
            </a:extLst>
          </p:cNvPr>
          <p:cNvSpPr>
            <a:spLocks noGrp="1"/>
          </p:cNvSpPr>
          <p:nvPr>
            <p:ph type="dt" sz="half" idx="10"/>
          </p:nvPr>
        </p:nvSpPr>
        <p:spPr/>
        <p:txBody>
          <a:bodyPr/>
          <a:lstStyle/>
          <a:p>
            <a:fld id="{6CD311A7-094C-B641-8AA7-466A3DF663AD}" type="datetimeFigureOut">
              <a:rPr lang="en-US" smtClean="0"/>
              <a:t>12/6/2023</a:t>
            </a:fld>
            <a:endParaRPr lang="en-US"/>
          </a:p>
        </p:txBody>
      </p:sp>
      <p:sp>
        <p:nvSpPr>
          <p:cNvPr id="6" name="Footer Placeholder 5">
            <a:extLst>
              <a:ext uri="{FF2B5EF4-FFF2-40B4-BE49-F238E27FC236}">
                <a16:creationId xmlns:a16="http://schemas.microsoft.com/office/drawing/2014/main" id="{3002E6DE-F64D-8B39-9418-CD923672017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2756CD-64BD-EEF9-40D4-48AE39C1C6D1}"/>
              </a:ext>
            </a:extLst>
          </p:cNvPr>
          <p:cNvSpPr>
            <a:spLocks noGrp="1"/>
          </p:cNvSpPr>
          <p:nvPr>
            <p:ph type="sldNum" sz="quarter" idx="12"/>
          </p:nvPr>
        </p:nvSpPr>
        <p:spPr/>
        <p:txBody>
          <a:bodyPr/>
          <a:lstStyle/>
          <a:p>
            <a:fld id="{98B25D98-5D90-B14A-A39F-0E76F950C303}" type="slidenum">
              <a:rPr lang="en-US" smtClean="0"/>
              <a:t>‹#›</a:t>
            </a:fld>
            <a:endParaRPr lang="en-US"/>
          </a:p>
        </p:txBody>
      </p:sp>
    </p:spTree>
    <p:extLst>
      <p:ext uri="{BB962C8B-B14F-4D97-AF65-F5344CB8AC3E}">
        <p14:creationId xmlns:p14="http://schemas.microsoft.com/office/powerpoint/2010/main" val="565518990"/>
      </p:ext>
    </p:extLst>
  </p:cSld>
  <p:clrMapOvr>
    <a:masterClrMapping/>
  </p:clrMapOvr>
  <p:transition spd="med">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CA5F4-B7EA-1002-2D5B-9F7AD0D7E8F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450761F-7224-F1B6-D97A-EF11CB54B84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E097C87-A6F4-F11E-D501-4EB78F98FEC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F7A548-7DB8-97E1-DA4B-C6EBB91D638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F0834B1-E090-7729-B19F-64A17C8C008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5E368B9-C055-DE49-9485-0B786DC49577}"/>
              </a:ext>
            </a:extLst>
          </p:cNvPr>
          <p:cNvSpPr>
            <a:spLocks noGrp="1"/>
          </p:cNvSpPr>
          <p:nvPr>
            <p:ph type="dt" sz="half" idx="10"/>
          </p:nvPr>
        </p:nvSpPr>
        <p:spPr/>
        <p:txBody>
          <a:bodyPr/>
          <a:lstStyle/>
          <a:p>
            <a:fld id="{6CD311A7-094C-B641-8AA7-466A3DF663AD}" type="datetimeFigureOut">
              <a:rPr lang="en-US" smtClean="0"/>
              <a:t>12/6/2023</a:t>
            </a:fld>
            <a:endParaRPr lang="en-US"/>
          </a:p>
        </p:txBody>
      </p:sp>
      <p:sp>
        <p:nvSpPr>
          <p:cNvPr id="8" name="Footer Placeholder 7">
            <a:extLst>
              <a:ext uri="{FF2B5EF4-FFF2-40B4-BE49-F238E27FC236}">
                <a16:creationId xmlns:a16="http://schemas.microsoft.com/office/drawing/2014/main" id="{867C3D6F-CF78-3CCF-D428-C1551ABCCE9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E3BC9A7-6B3E-3683-1BFE-0A845ADE575D}"/>
              </a:ext>
            </a:extLst>
          </p:cNvPr>
          <p:cNvSpPr>
            <a:spLocks noGrp="1"/>
          </p:cNvSpPr>
          <p:nvPr>
            <p:ph type="sldNum" sz="quarter" idx="12"/>
          </p:nvPr>
        </p:nvSpPr>
        <p:spPr/>
        <p:txBody>
          <a:bodyPr/>
          <a:lstStyle/>
          <a:p>
            <a:fld id="{98B25D98-5D90-B14A-A39F-0E76F950C303}" type="slidenum">
              <a:rPr lang="en-US" smtClean="0"/>
              <a:t>‹#›</a:t>
            </a:fld>
            <a:endParaRPr lang="en-US"/>
          </a:p>
        </p:txBody>
      </p:sp>
    </p:spTree>
    <p:extLst>
      <p:ext uri="{BB962C8B-B14F-4D97-AF65-F5344CB8AC3E}">
        <p14:creationId xmlns:p14="http://schemas.microsoft.com/office/powerpoint/2010/main" val="173152658"/>
      </p:ext>
    </p:extLst>
  </p:cSld>
  <p:clrMapOvr>
    <a:masterClrMapping/>
  </p:clrMapOvr>
  <p:transition spd="med">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7C200-6BBB-242F-4BE1-7C7CDF209A4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1E0DF9C-488B-C30C-DCBC-C7EB9200A2DE}"/>
              </a:ext>
            </a:extLst>
          </p:cNvPr>
          <p:cNvSpPr>
            <a:spLocks noGrp="1"/>
          </p:cNvSpPr>
          <p:nvPr>
            <p:ph type="dt" sz="half" idx="10"/>
          </p:nvPr>
        </p:nvSpPr>
        <p:spPr/>
        <p:txBody>
          <a:bodyPr/>
          <a:lstStyle/>
          <a:p>
            <a:fld id="{6CD311A7-094C-B641-8AA7-466A3DF663AD}" type="datetimeFigureOut">
              <a:rPr lang="en-US" smtClean="0"/>
              <a:t>12/6/2023</a:t>
            </a:fld>
            <a:endParaRPr lang="en-US"/>
          </a:p>
        </p:txBody>
      </p:sp>
      <p:sp>
        <p:nvSpPr>
          <p:cNvPr id="4" name="Footer Placeholder 3">
            <a:extLst>
              <a:ext uri="{FF2B5EF4-FFF2-40B4-BE49-F238E27FC236}">
                <a16:creationId xmlns:a16="http://schemas.microsoft.com/office/drawing/2014/main" id="{9EF1DE2D-5C9E-EF65-5E39-A80A23799E0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0EDD325-88FB-A316-9BC1-97685D023BE6}"/>
              </a:ext>
            </a:extLst>
          </p:cNvPr>
          <p:cNvSpPr>
            <a:spLocks noGrp="1"/>
          </p:cNvSpPr>
          <p:nvPr>
            <p:ph type="sldNum" sz="quarter" idx="12"/>
          </p:nvPr>
        </p:nvSpPr>
        <p:spPr/>
        <p:txBody>
          <a:bodyPr/>
          <a:lstStyle/>
          <a:p>
            <a:fld id="{98B25D98-5D90-B14A-A39F-0E76F950C303}" type="slidenum">
              <a:rPr lang="en-US" smtClean="0"/>
              <a:t>‹#›</a:t>
            </a:fld>
            <a:endParaRPr lang="en-US"/>
          </a:p>
        </p:txBody>
      </p:sp>
    </p:spTree>
    <p:extLst>
      <p:ext uri="{BB962C8B-B14F-4D97-AF65-F5344CB8AC3E}">
        <p14:creationId xmlns:p14="http://schemas.microsoft.com/office/powerpoint/2010/main" val="1044134408"/>
      </p:ext>
    </p:extLst>
  </p:cSld>
  <p:clrMapOvr>
    <a:masterClrMapping/>
  </p:clrMapOvr>
  <p:transition spd="med">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044F7A-2BA8-FEA2-3D52-AAA69A9E3AEB}"/>
              </a:ext>
            </a:extLst>
          </p:cNvPr>
          <p:cNvSpPr>
            <a:spLocks noGrp="1"/>
          </p:cNvSpPr>
          <p:nvPr>
            <p:ph type="dt" sz="half" idx="10"/>
          </p:nvPr>
        </p:nvSpPr>
        <p:spPr/>
        <p:txBody>
          <a:bodyPr/>
          <a:lstStyle/>
          <a:p>
            <a:fld id="{6CD311A7-094C-B641-8AA7-466A3DF663AD}" type="datetimeFigureOut">
              <a:rPr lang="en-US" smtClean="0"/>
              <a:t>12/6/2023</a:t>
            </a:fld>
            <a:endParaRPr lang="en-US"/>
          </a:p>
        </p:txBody>
      </p:sp>
      <p:sp>
        <p:nvSpPr>
          <p:cNvPr id="3" name="Footer Placeholder 2">
            <a:extLst>
              <a:ext uri="{FF2B5EF4-FFF2-40B4-BE49-F238E27FC236}">
                <a16:creationId xmlns:a16="http://schemas.microsoft.com/office/drawing/2014/main" id="{BFD111E9-67B8-4E3C-AA68-BC5820BDAB0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5717BFD-E155-AC37-C18E-5417B5060E63}"/>
              </a:ext>
            </a:extLst>
          </p:cNvPr>
          <p:cNvSpPr>
            <a:spLocks noGrp="1"/>
          </p:cNvSpPr>
          <p:nvPr>
            <p:ph type="sldNum" sz="quarter" idx="12"/>
          </p:nvPr>
        </p:nvSpPr>
        <p:spPr/>
        <p:txBody>
          <a:bodyPr/>
          <a:lstStyle/>
          <a:p>
            <a:fld id="{98B25D98-5D90-B14A-A39F-0E76F950C303}" type="slidenum">
              <a:rPr lang="en-US" smtClean="0"/>
              <a:t>‹#›</a:t>
            </a:fld>
            <a:endParaRPr lang="en-US"/>
          </a:p>
        </p:txBody>
      </p:sp>
    </p:spTree>
    <p:extLst>
      <p:ext uri="{BB962C8B-B14F-4D97-AF65-F5344CB8AC3E}">
        <p14:creationId xmlns:p14="http://schemas.microsoft.com/office/powerpoint/2010/main" val="1912685424"/>
      </p:ext>
    </p:extLst>
  </p:cSld>
  <p:clrMapOvr>
    <a:masterClrMapping/>
  </p:clrMapOvr>
  <p:transition spd="med">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FB6A9-582A-1BAB-5658-64A89B51CD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CA29C7F-BBFB-05F6-CEDA-38D7DD0D491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1DA0DA6-3086-4F17-F615-6E4FF76650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F30AFD-491D-A54D-70D8-4EC5359387FA}"/>
              </a:ext>
            </a:extLst>
          </p:cNvPr>
          <p:cNvSpPr>
            <a:spLocks noGrp="1"/>
          </p:cNvSpPr>
          <p:nvPr>
            <p:ph type="dt" sz="half" idx="10"/>
          </p:nvPr>
        </p:nvSpPr>
        <p:spPr/>
        <p:txBody>
          <a:bodyPr/>
          <a:lstStyle/>
          <a:p>
            <a:fld id="{6CD311A7-094C-B641-8AA7-466A3DF663AD}" type="datetimeFigureOut">
              <a:rPr lang="en-US" smtClean="0"/>
              <a:t>12/6/2023</a:t>
            </a:fld>
            <a:endParaRPr lang="en-US"/>
          </a:p>
        </p:txBody>
      </p:sp>
      <p:sp>
        <p:nvSpPr>
          <p:cNvPr id="6" name="Footer Placeholder 5">
            <a:extLst>
              <a:ext uri="{FF2B5EF4-FFF2-40B4-BE49-F238E27FC236}">
                <a16:creationId xmlns:a16="http://schemas.microsoft.com/office/drawing/2014/main" id="{FD5F1AF4-725B-0A9D-2DCC-41B2F53012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30B5FE7-751D-5D09-495F-B014A577B43D}"/>
              </a:ext>
            </a:extLst>
          </p:cNvPr>
          <p:cNvSpPr>
            <a:spLocks noGrp="1"/>
          </p:cNvSpPr>
          <p:nvPr>
            <p:ph type="sldNum" sz="quarter" idx="12"/>
          </p:nvPr>
        </p:nvSpPr>
        <p:spPr/>
        <p:txBody>
          <a:bodyPr/>
          <a:lstStyle/>
          <a:p>
            <a:fld id="{98B25D98-5D90-B14A-A39F-0E76F950C303}" type="slidenum">
              <a:rPr lang="en-US" smtClean="0"/>
              <a:t>‹#›</a:t>
            </a:fld>
            <a:endParaRPr lang="en-US"/>
          </a:p>
        </p:txBody>
      </p:sp>
    </p:spTree>
    <p:extLst>
      <p:ext uri="{BB962C8B-B14F-4D97-AF65-F5344CB8AC3E}">
        <p14:creationId xmlns:p14="http://schemas.microsoft.com/office/powerpoint/2010/main" val="2638818347"/>
      </p:ext>
    </p:extLst>
  </p:cSld>
  <p:clrMapOvr>
    <a:masterClrMapping/>
  </p:clrMapOvr>
  <p:transition spd="med">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ABBF1-0B8B-1CE8-B8B8-C9ED51455BD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8027413-4287-CA82-01DC-5E94FF60F55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238D991-D057-BD29-EC9D-9290A528BE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554EDA2-0157-27B3-4898-22A48B459A7C}"/>
              </a:ext>
            </a:extLst>
          </p:cNvPr>
          <p:cNvSpPr>
            <a:spLocks noGrp="1"/>
          </p:cNvSpPr>
          <p:nvPr>
            <p:ph type="dt" sz="half" idx="10"/>
          </p:nvPr>
        </p:nvSpPr>
        <p:spPr/>
        <p:txBody>
          <a:bodyPr/>
          <a:lstStyle/>
          <a:p>
            <a:fld id="{6CD311A7-094C-B641-8AA7-466A3DF663AD}" type="datetimeFigureOut">
              <a:rPr lang="en-US" smtClean="0"/>
              <a:t>12/6/2023</a:t>
            </a:fld>
            <a:endParaRPr lang="en-US"/>
          </a:p>
        </p:txBody>
      </p:sp>
      <p:sp>
        <p:nvSpPr>
          <p:cNvPr id="6" name="Footer Placeholder 5">
            <a:extLst>
              <a:ext uri="{FF2B5EF4-FFF2-40B4-BE49-F238E27FC236}">
                <a16:creationId xmlns:a16="http://schemas.microsoft.com/office/drawing/2014/main" id="{33CF2FA6-991D-71FE-2D19-4F574AC35B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886AB2-563B-4B35-C21A-DE7693948F16}"/>
              </a:ext>
            </a:extLst>
          </p:cNvPr>
          <p:cNvSpPr>
            <a:spLocks noGrp="1"/>
          </p:cNvSpPr>
          <p:nvPr>
            <p:ph type="sldNum" sz="quarter" idx="12"/>
          </p:nvPr>
        </p:nvSpPr>
        <p:spPr/>
        <p:txBody>
          <a:bodyPr/>
          <a:lstStyle/>
          <a:p>
            <a:fld id="{98B25D98-5D90-B14A-A39F-0E76F950C303}" type="slidenum">
              <a:rPr lang="en-US" smtClean="0"/>
              <a:t>‹#›</a:t>
            </a:fld>
            <a:endParaRPr lang="en-US"/>
          </a:p>
        </p:txBody>
      </p:sp>
    </p:spTree>
    <p:extLst>
      <p:ext uri="{BB962C8B-B14F-4D97-AF65-F5344CB8AC3E}">
        <p14:creationId xmlns:p14="http://schemas.microsoft.com/office/powerpoint/2010/main" val="3730672530"/>
      </p:ext>
    </p:extLst>
  </p:cSld>
  <p:clrMapOvr>
    <a:masterClrMapping/>
  </p:clrMapOvr>
  <p:transition spd="med">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4A577E1-2AB3-E155-FE88-8C59AF74B7A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70F04A0-EC99-4EBD-C6FF-39CAF99D84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9D161E-48B8-6E44-8467-1AAD35D36B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D311A7-094C-B641-8AA7-466A3DF663AD}" type="datetimeFigureOut">
              <a:rPr lang="en-US" smtClean="0"/>
              <a:t>12/6/2023</a:t>
            </a:fld>
            <a:endParaRPr lang="en-US"/>
          </a:p>
        </p:txBody>
      </p:sp>
      <p:sp>
        <p:nvSpPr>
          <p:cNvPr id="5" name="Footer Placeholder 4">
            <a:extLst>
              <a:ext uri="{FF2B5EF4-FFF2-40B4-BE49-F238E27FC236}">
                <a16:creationId xmlns:a16="http://schemas.microsoft.com/office/drawing/2014/main" id="{3F3CFB74-7CD6-5F96-2F40-DD72290FFD8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5D7513E-00B0-778B-ACDD-437E0B6E27C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B25D98-5D90-B14A-A39F-0E76F950C303}" type="slidenum">
              <a:rPr lang="en-US" smtClean="0"/>
              <a:t>‹#›</a:t>
            </a:fld>
            <a:endParaRPr lang="en-US"/>
          </a:p>
        </p:txBody>
      </p:sp>
    </p:spTree>
    <p:extLst>
      <p:ext uri="{BB962C8B-B14F-4D97-AF65-F5344CB8AC3E}">
        <p14:creationId xmlns:p14="http://schemas.microsoft.com/office/powerpoint/2010/main" val="1076344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pull/>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D65F8-CC38-0A7C-BC0D-94F494643C25}"/>
              </a:ext>
            </a:extLst>
          </p:cNvPr>
          <p:cNvSpPr>
            <a:spLocks noGrp="1"/>
          </p:cNvSpPr>
          <p:nvPr>
            <p:ph type="ctrTitle"/>
          </p:nvPr>
        </p:nvSpPr>
        <p:spPr>
          <a:xfrm>
            <a:off x="1524000" y="-588899"/>
            <a:ext cx="9144000" cy="1832191"/>
          </a:xfrm>
        </p:spPr>
        <p:txBody>
          <a:bodyPr/>
          <a:lstStyle/>
          <a:p>
            <a:r>
              <a:rPr lang="en-US" b="1" i="1" u="sng" dirty="0"/>
              <a:t>POLIO</a:t>
            </a:r>
            <a:r>
              <a:rPr lang="en-US" b="1" dirty="0"/>
              <a:t>  </a:t>
            </a:r>
          </a:p>
        </p:txBody>
      </p:sp>
      <p:sp>
        <p:nvSpPr>
          <p:cNvPr id="3" name="Subtitle 2">
            <a:extLst>
              <a:ext uri="{FF2B5EF4-FFF2-40B4-BE49-F238E27FC236}">
                <a16:creationId xmlns:a16="http://schemas.microsoft.com/office/drawing/2014/main" id="{A6D676C9-ABE9-9538-32C3-1BE16DE227E2}"/>
              </a:ext>
            </a:extLst>
          </p:cNvPr>
          <p:cNvSpPr>
            <a:spLocks noGrp="1"/>
          </p:cNvSpPr>
          <p:nvPr>
            <p:ph type="subTitle" idx="1"/>
          </p:nvPr>
        </p:nvSpPr>
        <p:spPr>
          <a:xfrm>
            <a:off x="571055" y="1576734"/>
            <a:ext cx="11242622" cy="4401486"/>
          </a:xfrm>
        </p:spPr>
        <p:txBody>
          <a:bodyPr/>
          <a:lstStyle/>
          <a:p>
            <a:pPr algn="l"/>
            <a:r>
              <a:rPr lang="en-US" sz="2800" b="1" u="sng" dirty="0">
                <a:latin typeface="Aharoni" panose="02000000000000000000" pitchFamily="2" charset="0"/>
                <a:ea typeface="Aharoni" panose="02000000000000000000" pitchFamily="2" charset="0"/>
              </a:rPr>
              <a:t>Introduction</a:t>
            </a:r>
            <a:r>
              <a:rPr lang="en-US" dirty="0">
                <a:solidFill>
                  <a:schemeClr val="accent6">
                    <a:lumMod val="20000"/>
                    <a:lumOff val="80000"/>
                  </a:schemeClr>
                </a:solidFill>
              </a:rPr>
              <a:t>:-</a:t>
            </a:r>
          </a:p>
          <a:p>
            <a:pPr algn="l"/>
            <a:r>
              <a:rPr lang="en-US" dirty="0"/>
              <a:t>Poliomyelitis is derived from two words:</a:t>
            </a:r>
          </a:p>
          <a:p>
            <a:pPr algn="l"/>
            <a:r>
              <a:rPr lang="en-US" dirty="0"/>
              <a:t>Polio = Grey matter </a:t>
            </a:r>
          </a:p>
          <a:p>
            <a:pPr algn="l"/>
            <a:r>
              <a:rPr lang="en-US" dirty="0"/>
              <a:t>Myelitis = Inflammation of the spinal cord </a:t>
            </a:r>
          </a:p>
          <a:p>
            <a:pPr algn="l"/>
            <a:r>
              <a:rPr lang="en-US" dirty="0"/>
              <a:t>This disease result in destruction of motor neurons caused by poliovirus. Polio is causes by virus that attacks the nerve cells of the brain and spinal cord although not all infections result in severe injuries and paralysis.</a:t>
            </a:r>
          </a:p>
        </p:txBody>
      </p:sp>
    </p:spTree>
    <p:extLst>
      <p:ext uri="{BB962C8B-B14F-4D97-AF65-F5344CB8AC3E}">
        <p14:creationId xmlns:p14="http://schemas.microsoft.com/office/powerpoint/2010/main" val="378523154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AEA034A-0DF0-1B3E-3EDF-95214C26E8D4}"/>
              </a:ext>
            </a:extLst>
          </p:cNvPr>
          <p:cNvSpPr>
            <a:spLocks noGrp="1"/>
          </p:cNvSpPr>
          <p:nvPr>
            <p:ph idx="1"/>
          </p:nvPr>
        </p:nvSpPr>
        <p:spPr>
          <a:xfrm>
            <a:off x="838200" y="553208"/>
            <a:ext cx="10515600" cy="5623755"/>
          </a:xfrm>
        </p:spPr>
        <p:txBody>
          <a:bodyPr/>
          <a:lstStyle/>
          <a:p>
            <a:pPr marL="0" indent="0">
              <a:buNone/>
            </a:pPr>
            <a:r>
              <a:rPr lang="en-US" b="1" u="sng" dirty="0">
                <a:latin typeface="Aharoni" panose="02000000000000000000"/>
              </a:rPr>
              <a:t>Mode of Action </a:t>
            </a:r>
            <a:endParaRPr lang="en-US" dirty="0"/>
          </a:p>
          <a:p>
            <a:pPr marL="0" indent="0">
              <a:buNone/>
            </a:pPr>
            <a:r>
              <a:rPr lang="en-US" dirty="0"/>
              <a:t>This disease transmitted by droplet infection and by oral ingention. The virus is transmitted by person-to-person spread mainly through water or food contaminated by faeces.</a:t>
            </a:r>
          </a:p>
          <a:p>
            <a:pPr marL="0" indent="0">
              <a:buNone/>
            </a:pPr>
            <a:r>
              <a:rPr lang="en-US" dirty="0"/>
              <a:t> </a:t>
            </a:r>
            <a:r>
              <a:rPr lang="en-US" b="1" dirty="0"/>
              <a:t>Incubation period </a:t>
            </a:r>
          </a:p>
          <a:p>
            <a:pPr marL="0" indent="0">
              <a:buNone/>
            </a:pPr>
            <a:r>
              <a:rPr lang="en-US" dirty="0"/>
              <a:t>The period of incubation varies from 3 to 30 days.</a:t>
            </a:r>
          </a:p>
        </p:txBody>
      </p:sp>
    </p:spTree>
    <p:extLst>
      <p:ext uri="{BB962C8B-B14F-4D97-AF65-F5344CB8AC3E}">
        <p14:creationId xmlns:p14="http://schemas.microsoft.com/office/powerpoint/2010/main" val="23626176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636E435-F91E-9F25-937F-CD605D378F3A}"/>
              </a:ext>
            </a:extLst>
          </p:cNvPr>
          <p:cNvSpPr>
            <a:spLocks noGrp="1"/>
          </p:cNvSpPr>
          <p:nvPr>
            <p:ph idx="1"/>
          </p:nvPr>
        </p:nvSpPr>
        <p:spPr>
          <a:xfrm>
            <a:off x="838200" y="678126"/>
            <a:ext cx="10515600" cy="5498837"/>
          </a:xfrm>
        </p:spPr>
        <p:txBody>
          <a:bodyPr/>
          <a:lstStyle/>
          <a:p>
            <a:pPr marL="0" indent="0">
              <a:buNone/>
            </a:pPr>
            <a:r>
              <a:rPr lang="en-US" b="1" u="sng" dirty="0">
                <a:latin typeface="Aharoni" panose="02000000000000000000"/>
                <a:ea typeface="Abadi" panose="02000000000000000000" pitchFamily="2" charset="0"/>
              </a:rPr>
              <a:t>Prevention </a:t>
            </a:r>
          </a:p>
          <a:p>
            <a:pPr marL="0" indent="0">
              <a:buNone/>
            </a:pPr>
            <a:r>
              <a:rPr lang="en-US" dirty="0">
                <a:ea typeface="Abadi" panose="02000000000000000000" pitchFamily="2" charset="0"/>
              </a:rPr>
              <a:t>The best preventive measure for Poliomyelitis is ensuring hygiene and encouraging good sanitation practices. But, polio prevention begins with polio vaccination. Polio vaccine has been developed against all 3 subtypes of the poliovirus and is very effective in producing protective antibodies that induces immunity against the poliovirus and provides protection from paralytic polio.</a:t>
            </a:r>
          </a:p>
        </p:txBody>
      </p:sp>
    </p:spTree>
    <p:extLst>
      <p:ext uri="{BB962C8B-B14F-4D97-AF65-F5344CB8AC3E}">
        <p14:creationId xmlns:p14="http://schemas.microsoft.com/office/powerpoint/2010/main" val="3379638310"/>
      </p:ext>
    </p:extLst>
  </p:cSld>
  <p:clrMapOvr>
    <a:masterClrMapping/>
  </p:clrMapOvr>
  <p:transition spd="slow">
    <p:cove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3FF49-AAAA-3956-FBA8-0F2E7E6F649A}"/>
              </a:ext>
            </a:extLst>
          </p:cNvPr>
          <p:cNvSpPr>
            <a:spLocks noGrp="1"/>
          </p:cNvSpPr>
          <p:nvPr>
            <p:ph type="title"/>
          </p:nvPr>
        </p:nvSpPr>
        <p:spPr>
          <a:xfrm>
            <a:off x="1034500" y="2381659"/>
            <a:ext cx="10515600" cy="1325563"/>
          </a:xfrm>
        </p:spPr>
        <p:txBody>
          <a:bodyPr/>
          <a:lstStyle/>
          <a:p>
            <a:r>
              <a:rPr lang="en-US" dirty="0"/>
              <a:t>                             THANK YOU </a:t>
            </a:r>
          </a:p>
        </p:txBody>
      </p:sp>
    </p:spTree>
    <p:extLst>
      <p:ext uri="{BB962C8B-B14F-4D97-AF65-F5344CB8AC3E}">
        <p14:creationId xmlns:p14="http://schemas.microsoft.com/office/powerpoint/2010/main" val="3891229596"/>
      </p:ext>
    </p:extLst>
  </p:cSld>
  <p:clrMapOvr>
    <a:masterClrMapping/>
  </p:clrMapOvr>
  <p:transition spd="med">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9D24DF8-C715-5D1B-DEBF-6D2214F029A2}"/>
              </a:ext>
            </a:extLst>
          </p:cNvPr>
          <p:cNvSpPr>
            <a:spLocks noGrp="1"/>
          </p:cNvSpPr>
          <p:nvPr>
            <p:ph idx="1"/>
          </p:nvPr>
        </p:nvSpPr>
        <p:spPr>
          <a:xfrm>
            <a:off x="463446" y="535363"/>
            <a:ext cx="11368076" cy="5766517"/>
          </a:xfrm>
        </p:spPr>
        <p:txBody>
          <a:bodyPr/>
          <a:lstStyle/>
          <a:p>
            <a:pPr marL="0" indent="0">
              <a:buNone/>
            </a:pPr>
            <a:r>
              <a:rPr lang="en-US" b="1" u="sng" dirty="0">
                <a:latin typeface="Aharoni" panose="02010803020104030203" pitchFamily="2" charset="-79"/>
                <a:cs typeface="Aharoni" panose="02010803020104030203" pitchFamily="2" charset="-79"/>
              </a:rPr>
              <a:t>What is Poliomyelitis ? </a:t>
            </a:r>
          </a:p>
          <a:p>
            <a:pPr marL="0" indent="0">
              <a:buNone/>
            </a:pPr>
            <a:r>
              <a:rPr lang="en-US" dirty="0"/>
              <a:t>Poliomyelitis (polio) is an acute infectious viral disease caused by poliovirus, which mainly affects young children. The virus is transmitted through contaminated food and water and multiplies in the intestine, from where it can invade the nervous system. </a:t>
            </a:r>
          </a:p>
          <a:p>
            <a:pPr marL="0" indent="0">
              <a:buNone/>
            </a:pPr>
            <a:r>
              <a:rPr lang="en-US" dirty="0"/>
              <a:t>This disease result in the destruction of motor neurons caused by the poliovirus.</a:t>
            </a:r>
          </a:p>
        </p:txBody>
      </p:sp>
    </p:spTree>
    <p:extLst>
      <p:ext uri="{BB962C8B-B14F-4D97-AF65-F5344CB8AC3E}">
        <p14:creationId xmlns:p14="http://schemas.microsoft.com/office/powerpoint/2010/main" val="3502094638"/>
      </p:ext>
    </p:extLst>
  </p:cSld>
  <p:clrMapOvr>
    <a:masterClrMapping/>
  </p:clrMapOvr>
  <p:transition spd="med">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43BED7-767D-0767-A260-9D53E669631E}"/>
              </a:ext>
            </a:extLst>
          </p:cNvPr>
          <p:cNvSpPr>
            <a:spLocks noGrp="1"/>
          </p:cNvSpPr>
          <p:nvPr>
            <p:ph idx="1"/>
          </p:nvPr>
        </p:nvSpPr>
        <p:spPr>
          <a:xfrm>
            <a:off x="374754" y="410445"/>
            <a:ext cx="11528150" cy="5746231"/>
          </a:xfrm>
        </p:spPr>
        <p:txBody>
          <a:bodyPr/>
          <a:lstStyle/>
          <a:p>
            <a:pPr marL="0" indent="0">
              <a:buNone/>
            </a:pPr>
            <a:r>
              <a:rPr lang="en-US" b="1" u="sng" dirty="0">
                <a:latin typeface="Aharoni" panose="02010803020104030203" pitchFamily="2" charset="-79"/>
                <a:cs typeface="Aharoni" panose="02010803020104030203" pitchFamily="2" charset="-79"/>
              </a:rPr>
              <a:t>Name of Pathogen</a:t>
            </a:r>
          </a:p>
          <a:p>
            <a:pPr marL="0" indent="0">
              <a:buNone/>
            </a:pPr>
            <a:r>
              <a:rPr lang="en-US" dirty="0"/>
              <a:t>Poliovirus, a member of the enterovirus subgroup of the </a:t>
            </a:r>
          </a:p>
          <a:p>
            <a:pPr marL="0" indent="0">
              <a:buNone/>
            </a:pPr>
            <a:r>
              <a:rPr lang="en-US" dirty="0"/>
              <a:t>Picornaviridae family and </a:t>
            </a:r>
          </a:p>
          <a:p>
            <a:pPr marL="0" indent="0">
              <a:buNone/>
            </a:pPr>
            <a:r>
              <a:rPr lang="en-US" dirty="0"/>
              <a:t>has three serotypes: PV1, PV2 and PV3.</a:t>
            </a:r>
          </a:p>
        </p:txBody>
      </p:sp>
      <p:pic>
        <p:nvPicPr>
          <p:cNvPr id="4" name="Picture 4">
            <a:extLst>
              <a:ext uri="{FF2B5EF4-FFF2-40B4-BE49-F238E27FC236}">
                <a16:creationId xmlns:a16="http://schemas.microsoft.com/office/drawing/2014/main" id="{07EC1851-4E9F-8B13-CA8C-A162874B1C4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0" y="3213472"/>
            <a:ext cx="4766515" cy="2502420"/>
          </a:xfrm>
          <a:prstGeom prst="rect">
            <a:avLst/>
          </a:prstGeom>
        </p:spPr>
      </p:pic>
    </p:spTree>
    <p:extLst>
      <p:ext uri="{BB962C8B-B14F-4D97-AF65-F5344CB8AC3E}">
        <p14:creationId xmlns:p14="http://schemas.microsoft.com/office/powerpoint/2010/main" val="32180714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CB4090E-5AFC-8D24-E67B-4422CCDD2FDE}"/>
              </a:ext>
            </a:extLst>
          </p:cNvPr>
          <p:cNvSpPr>
            <a:spLocks noGrp="1"/>
          </p:cNvSpPr>
          <p:nvPr>
            <p:ph idx="1"/>
          </p:nvPr>
        </p:nvSpPr>
        <p:spPr>
          <a:xfrm>
            <a:off x="269466" y="437130"/>
            <a:ext cx="11653068" cy="5983740"/>
          </a:xfrm>
        </p:spPr>
        <p:txBody>
          <a:bodyPr>
            <a:normAutofit fontScale="25000" lnSpcReduction="20000"/>
          </a:bodyPr>
          <a:lstStyle/>
          <a:p>
            <a:pPr marL="0" indent="0">
              <a:buNone/>
            </a:pPr>
            <a:r>
              <a:rPr lang="en-US" sz="11200" b="1" u="sng" dirty="0">
                <a:latin typeface="Aharoni" panose="02010803020104030203" pitchFamily="2" charset="-79"/>
                <a:cs typeface="Aharoni" panose="02010803020104030203" pitchFamily="2" charset="-79"/>
              </a:rPr>
              <a:t>Symptoms</a:t>
            </a:r>
          </a:p>
          <a:p>
            <a:pPr marL="0" indent="0">
              <a:buNone/>
            </a:pPr>
            <a:r>
              <a:rPr lang="en-US" sz="11200" dirty="0"/>
              <a:t>Most people infected with the virus that causes polio, called poliovirus, don’t get symptoms.</a:t>
            </a:r>
            <a:r>
              <a:rPr lang="en-US" dirty="0"/>
              <a:t>
</a:t>
            </a:r>
            <a:r>
              <a:rPr lang="en-US" sz="11200" b="1" dirty="0"/>
              <a:t>Abortive polio</a:t>
            </a:r>
          </a:p>
          <a:p>
            <a:pPr marL="0" indent="0">
              <a:buNone/>
            </a:pPr>
            <a:r>
              <a:rPr lang="en-US" sz="11200" dirty="0"/>
              <a:t>About 5% of people with the poliovirus get a mild version of the disease called abortive poliomyelitis. This leads to flu-like symptoms that last 2 to 3 days. These include:</a:t>
            </a:r>
          </a:p>
          <a:p>
            <a:pPr marL="0" indent="0">
              <a:buNone/>
            </a:pPr>
            <a:r>
              <a:rPr lang="en-US" sz="11200" dirty="0"/>
              <a:t>Fever, Headache, Muscle aches, Sore throat, Stomachache, Loss of appetite, Nausea, Vomiting.</a:t>
            </a:r>
            <a:r>
              <a:rPr lang="en-US" dirty="0"/>
              <a:t>
</a:t>
            </a:r>
            <a:r>
              <a:rPr lang="en-US" sz="11200" b="1" dirty="0" err="1"/>
              <a:t>Nonparalytic</a:t>
            </a:r>
            <a:r>
              <a:rPr lang="en-US" sz="11200" b="1" dirty="0"/>
              <a:t> polio</a:t>
            </a:r>
            <a:r>
              <a:rPr lang="en-US" sz="11200" dirty="0"/>
              <a:t>
A more severe form of the disease, called </a:t>
            </a:r>
            <a:r>
              <a:rPr lang="en-US" sz="11200" dirty="0" err="1"/>
              <a:t>nonparalytic</a:t>
            </a:r>
            <a:r>
              <a:rPr lang="en-US" sz="11200" dirty="0"/>
              <a:t> polio, affects about 1% of those infected. While the illness lasts longer than a few days, it doesn’t cause paralysis. Besides having more-severe flu-like symptoms, </a:t>
            </a:r>
            <a:r>
              <a:rPr lang="en-US" sz="11200" dirty="0" err="1"/>
              <a:t>nonparalytic</a:t>
            </a:r>
            <a:r>
              <a:rPr lang="en-US" sz="11200" dirty="0"/>
              <a:t> polio symptoms may include:
Neck pain or stiffness, Severe headache, Aches or stiffness in the arms or legs.</a:t>
            </a:r>
            <a:endParaRPr lang="en-US" b="1" u="sng" dirty="0"/>
          </a:p>
        </p:txBody>
      </p:sp>
    </p:spTree>
    <p:extLst>
      <p:ext uri="{BB962C8B-B14F-4D97-AF65-F5344CB8AC3E}">
        <p14:creationId xmlns:p14="http://schemas.microsoft.com/office/powerpoint/2010/main" val="2961406842"/>
      </p:ext>
    </p:extLst>
  </p:cSld>
  <p:clrMapOvr>
    <a:masterClrMapping/>
  </p:clrMapOvr>
  <p:transition spd="med">
    <p:pul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FAC483F-86D5-3479-81C3-1DC4AA65D88C}"/>
              </a:ext>
            </a:extLst>
          </p:cNvPr>
          <p:cNvSpPr>
            <a:spLocks noGrp="1"/>
          </p:cNvSpPr>
          <p:nvPr>
            <p:ph idx="1"/>
          </p:nvPr>
        </p:nvSpPr>
        <p:spPr>
          <a:xfrm>
            <a:off x="606745" y="767354"/>
            <a:ext cx="11099859" cy="5600953"/>
          </a:xfrm>
        </p:spPr>
        <p:txBody>
          <a:bodyPr>
            <a:normAutofit lnSpcReduction="10000"/>
          </a:bodyPr>
          <a:lstStyle/>
          <a:p>
            <a:pPr marL="0" indent="0">
              <a:buNone/>
            </a:pPr>
            <a:r>
              <a:rPr lang="en-US" dirty="0"/>
              <a:t>A second phase of symptoms may follow, or a person may seem to be getting better for a few days before a second phase starts. These symptoms include:</a:t>
            </a:r>
          </a:p>
          <a:p>
            <a:pPr marL="0" indent="0">
              <a:buNone/>
            </a:pPr>
            <a:r>
              <a:rPr lang="en-US" dirty="0"/>
              <a:t>Stiffness of the spine and neck, Decreased reflexes, Muscle weakness.</a:t>
            </a:r>
            <a:r>
              <a:rPr lang="en-US" sz="8600" dirty="0"/>
              <a:t>
</a:t>
            </a:r>
            <a:r>
              <a:rPr lang="en-US" b="1" dirty="0"/>
              <a:t>Paralytic polio</a:t>
            </a:r>
            <a:r>
              <a:rPr lang="en-US" dirty="0"/>
              <a:t>
This most serious form of the disease is rare. The disease begins much like </a:t>
            </a:r>
            <a:r>
              <a:rPr lang="en-US" dirty="0" err="1"/>
              <a:t>nonparalytic</a:t>
            </a:r>
            <a:r>
              <a:rPr lang="en-US" dirty="0"/>
              <a:t> polio. But it progresses to more-severe signs and symptoms, including:
Intense pain, Extreme sensitivity to touch, Tingling or pricking sensations, Muscles spasms or twitching, Muscles weakness progressing to a limp paralysis.</a:t>
            </a:r>
          </a:p>
        </p:txBody>
      </p:sp>
    </p:spTree>
    <p:extLst>
      <p:ext uri="{BB962C8B-B14F-4D97-AF65-F5344CB8AC3E}">
        <p14:creationId xmlns:p14="http://schemas.microsoft.com/office/powerpoint/2010/main" val="3452170258"/>
      </p:ext>
    </p:extLst>
  </p:cSld>
  <p:clrMapOvr>
    <a:masterClrMapping/>
  </p:clrMapOvr>
  <p:transition spd="med">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576AC4-2D55-C198-F956-7735F9C767C8}"/>
              </a:ext>
            </a:extLst>
          </p:cNvPr>
          <p:cNvSpPr>
            <a:spLocks noGrp="1"/>
          </p:cNvSpPr>
          <p:nvPr>
            <p:ph idx="1"/>
          </p:nvPr>
        </p:nvSpPr>
        <p:spPr>
          <a:xfrm>
            <a:off x="588899" y="634968"/>
            <a:ext cx="11082014" cy="5588064"/>
          </a:xfrm>
        </p:spPr>
        <p:txBody>
          <a:bodyPr>
            <a:normAutofit/>
          </a:bodyPr>
          <a:lstStyle/>
          <a:p>
            <a:pPr marL="0" indent="0">
              <a:buNone/>
            </a:pPr>
            <a:r>
              <a:rPr lang="en-US" dirty="0"/>
              <a:t>Any combination of limbs may experience paralysis. But paralysis of one leg is most common, followed by paralysis of one arm.
Depending on the severity of disease, other signs or symptoms may include:
Paralysis of muscles involved in breathing, Difficulty swallowing</a:t>
            </a:r>
          </a:p>
          <a:p>
            <a:pPr marL="0" indent="0">
              <a:buNone/>
            </a:pPr>
            <a:r>
              <a:rPr lang="en-US" b="1" dirty="0"/>
              <a:t>Post-polio syndrome</a:t>
            </a:r>
            <a:r>
              <a:rPr lang="en-US" dirty="0"/>
              <a:t>
Post-polio syndrome is the appearance of new signs or symptoms or the progression of problems. This usually happens decades after having polio. Common signs and symptoms include:</a:t>
            </a:r>
          </a:p>
          <a:p>
            <a:pPr marL="0" indent="0">
              <a:buNone/>
            </a:pPr>
            <a:r>
              <a:rPr lang="en-US" dirty="0"/>
              <a:t>Progressive muscle or joint weakness and pain, Fatigue, Muscle wasting, Breathing or swallowing problems, Sleep-related breathing disorders, such as sleep apnea, Lowered tolerance of cold temperatures.</a:t>
            </a:r>
          </a:p>
        </p:txBody>
      </p:sp>
    </p:spTree>
    <p:extLst>
      <p:ext uri="{BB962C8B-B14F-4D97-AF65-F5344CB8AC3E}">
        <p14:creationId xmlns:p14="http://schemas.microsoft.com/office/powerpoint/2010/main" val="4011471856"/>
      </p:ext>
    </p:extLst>
  </p:cSld>
  <p:clrMapOvr>
    <a:masterClrMapping/>
  </p:clrMapOvr>
  <p:transition spd="med">
    <p:pull/>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CC90EA-FB18-0BD6-6EA3-21021F5C71F3}"/>
              </a:ext>
            </a:extLst>
          </p:cNvPr>
          <p:cNvSpPr>
            <a:spLocks noGrp="1"/>
          </p:cNvSpPr>
          <p:nvPr>
            <p:ph idx="1"/>
          </p:nvPr>
        </p:nvSpPr>
        <p:spPr>
          <a:xfrm>
            <a:off x="838200" y="706350"/>
            <a:ext cx="10515600" cy="5445300"/>
          </a:xfrm>
        </p:spPr>
        <p:txBody>
          <a:bodyPr/>
          <a:lstStyle/>
          <a:p>
            <a:pPr marL="0" indent="0">
              <a:buNone/>
            </a:pPr>
            <a:r>
              <a:rPr lang="en-US" b="1" dirty="0"/>
              <a:t>Subclinical Infection Symptoms </a:t>
            </a:r>
          </a:p>
          <a:p>
            <a:r>
              <a:rPr lang="en-US" dirty="0"/>
              <a:t>Headache </a:t>
            </a:r>
          </a:p>
          <a:p>
            <a:r>
              <a:rPr lang="en-US" dirty="0"/>
              <a:t>Slight fever </a:t>
            </a:r>
          </a:p>
          <a:p>
            <a:r>
              <a:rPr lang="en-US" dirty="0"/>
              <a:t>Vomiting </a:t>
            </a:r>
          </a:p>
          <a:p>
            <a:r>
              <a:rPr lang="en-US" dirty="0"/>
              <a:t>General discomfort back pain and neck pain </a:t>
            </a:r>
          </a:p>
          <a:p>
            <a:r>
              <a:rPr lang="en-US" dirty="0"/>
              <a:t>Leg and muscle pain</a:t>
            </a:r>
          </a:p>
        </p:txBody>
      </p:sp>
      <p:pic>
        <p:nvPicPr>
          <p:cNvPr id="4" name="Picture 4">
            <a:extLst>
              <a:ext uri="{FF2B5EF4-FFF2-40B4-BE49-F238E27FC236}">
                <a16:creationId xmlns:a16="http://schemas.microsoft.com/office/drawing/2014/main" id="{6CC7FCDB-05D4-D752-5E89-88C183343EE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05711" y="901541"/>
            <a:ext cx="3248025" cy="4448175"/>
          </a:xfrm>
          <a:prstGeom prst="rect">
            <a:avLst/>
          </a:prstGeom>
        </p:spPr>
      </p:pic>
    </p:spTree>
    <p:extLst>
      <p:ext uri="{BB962C8B-B14F-4D97-AF65-F5344CB8AC3E}">
        <p14:creationId xmlns:p14="http://schemas.microsoft.com/office/powerpoint/2010/main" val="3244640455"/>
      </p:ext>
    </p:extLst>
  </p:cSld>
  <p:clrMapOvr>
    <a:masterClrMapping/>
  </p:clrMapOvr>
  <p:transition spd="med">
    <p:pull/>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3F0CBF-6BE8-509A-6A67-26B285EB56F1}"/>
              </a:ext>
            </a:extLst>
          </p:cNvPr>
          <p:cNvSpPr>
            <a:spLocks noGrp="1"/>
          </p:cNvSpPr>
          <p:nvPr>
            <p:ph idx="1"/>
          </p:nvPr>
        </p:nvSpPr>
        <p:spPr>
          <a:xfrm>
            <a:off x="838200" y="624590"/>
            <a:ext cx="10515600" cy="5552373"/>
          </a:xfrm>
        </p:spPr>
        <p:txBody>
          <a:bodyPr/>
          <a:lstStyle/>
          <a:p>
            <a:pPr marL="0" indent="0">
              <a:buNone/>
            </a:pPr>
            <a:r>
              <a:rPr lang="en-US" b="1" u="sng" dirty="0">
                <a:cs typeface="Aharoni" panose="02010803020104030203"/>
              </a:rPr>
              <a:t>Pathogenesis </a:t>
            </a:r>
          </a:p>
          <a:p>
            <a:r>
              <a:rPr lang="en-US" dirty="0">
                <a:cs typeface="Aharoni" panose="02010803020104030203"/>
              </a:rPr>
              <a:t>Enter through mouth</a:t>
            </a:r>
          </a:p>
          <a:p>
            <a:r>
              <a:rPr lang="en-US" dirty="0">
                <a:cs typeface="Aharoni" panose="02010803020104030203"/>
              </a:rPr>
              <a:t>Multiplies in oropharynx tonsil and intestine, </a:t>
            </a:r>
          </a:p>
          <a:p>
            <a:r>
              <a:rPr lang="en-US" dirty="0">
                <a:cs typeface="Aharoni" panose="02010803020104030203"/>
              </a:rPr>
              <a:t>Excreted in stool, </a:t>
            </a:r>
          </a:p>
          <a:p>
            <a:r>
              <a:rPr lang="en-US" dirty="0">
                <a:cs typeface="Aharoni" panose="02010803020104030203"/>
              </a:rPr>
              <a:t>Enter the CNS from blood, </a:t>
            </a:r>
          </a:p>
          <a:p>
            <a:r>
              <a:rPr lang="en-US" dirty="0">
                <a:cs typeface="Aharoni" panose="02010803020104030203"/>
              </a:rPr>
              <a:t>Spread along the Axon of peripheral </a:t>
            </a:r>
          </a:p>
          <a:p>
            <a:pPr marL="0" indent="0">
              <a:buNone/>
            </a:pPr>
            <a:r>
              <a:rPr lang="en-US" dirty="0">
                <a:cs typeface="Aharoni" panose="02010803020104030203"/>
              </a:rPr>
              <a:t>      nerves to CNS, </a:t>
            </a:r>
          </a:p>
          <a:p>
            <a:r>
              <a:rPr lang="en-US" dirty="0">
                <a:cs typeface="Aharoni" panose="02010803020104030203"/>
              </a:rPr>
              <a:t>Progress along the fibers of the lower </a:t>
            </a:r>
          </a:p>
          <a:p>
            <a:pPr marL="0" indent="0">
              <a:buNone/>
            </a:pPr>
            <a:r>
              <a:rPr lang="en-US" dirty="0">
                <a:cs typeface="Aharoni" panose="02010803020104030203"/>
              </a:rPr>
              <a:t>    Motor neurons spinal cord or brain.</a:t>
            </a:r>
          </a:p>
        </p:txBody>
      </p:sp>
      <p:pic>
        <p:nvPicPr>
          <p:cNvPr id="2" name="Picture 3">
            <a:extLst>
              <a:ext uri="{FF2B5EF4-FFF2-40B4-BE49-F238E27FC236}">
                <a16:creationId xmlns:a16="http://schemas.microsoft.com/office/drawing/2014/main" id="{FAB35ACD-383A-8EC8-FBFF-A560BCF7983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97063" y="2068907"/>
            <a:ext cx="4031819" cy="2720186"/>
          </a:xfrm>
          <a:prstGeom prst="rect">
            <a:avLst/>
          </a:prstGeom>
        </p:spPr>
      </p:pic>
    </p:spTree>
    <p:extLst>
      <p:ext uri="{BB962C8B-B14F-4D97-AF65-F5344CB8AC3E}">
        <p14:creationId xmlns:p14="http://schemas.microsoft.com/office/powerpoint/2010/main" val="2951404920"/>
      </p:ext>
    </p:extLst>
  </p:cSld>
  <p:clrMapOvr>
    <a:masterClrMapping/>
  </p:clrMapOvr>
  <p:transition spd="slow">
    <p:randomBa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6E261A-B291-E035-4A7F-E7D7AB03EC42}"/>
              </a:ext>
            </a:extLst>
          </p:cNvPr>
          <p:cNvSpPr>
            <a:spLocks noGrp="1"/>
          </p:cNvSpPr>
          <p:nvPr>
            <p:ph idx="1"/>
          </p:nvPr>
        </p:nvSpPr>
        <p:spPr>
          <a:xfrm>
            <a:off x="838200" y="713817"/>
            <a:ext cx="10515600" cy="5463146"/>
          </a:xfrm>
        </p:spPr>
        <p:txBody>
          <a:bodyPr/>
          <a:lstStyle/>
          <a:p>
            <a:r>
              <a:rPr lang="en-US" dirty="0"/>
              <a:t>Destroy the anterior horn cells of the Spinal Cord. </a:t>
            </a:r>
          </a:p>
          <a:p>
            <a:r>
              <a:rPr lang="en-US" dirty="0"/>
              <a:t>Do not multiply in the muscle only</a:t>
            </a:r>
          </a:p>
          <a:p>
            <a:pPr marL="0" indent="0">
              <a:buNone/>
            </a:pPr>
            <a:r>
              <a:rPr lang="en-US" dirty="0"/>
              <a:t>   muscle manifest with </a:t>
            </a:r>
          </a:p>
          <a:p>
            <a:pPr marL="0" indent="0">
              <a:buNone/>
            </a:pPr>
            <a:r>
              <a:rPr lang="en-US" dirty="0"/>
              <a:t>   weakness and flaccid paralysis </a:t>
            </a:r>
          </a:p>
          <a:p>
            <a:pPr marL="0" indent="0">
              <a:buNone/>
            </a:pPr>
            <a:r>
              <a:rPr lang="en-US" dirty="0"/>
              <a:t>   result is secondary. </a:t>
            </a:r>
          </a:p>
          <a:p>
            <a:r>
              <a:rPr lang="en-US" dirty="0"/>
              <a:t>Occasionally produce :</a:t>
            </a:r>
          </a:p>
          <a:p>
            <a:pPr marL="0" indent="0">
              <a:buNone/>
            </a:pPr>
            <a:r>
              <a:rPr lang="en-US" dirty="0"/>
              <a:t>       Myocarditis,  Lymphatic hyperplasia.</a:t>
            </a:r>
          </a:p>
        </p:txBody>
      </p:sp>
      <p:pic>
        <p:nvPicPr>
          <p:cNvPr id="4" name="Picture 4">
            <a:extLst>
              <a:ext uri="{FF2B5EF4-FFF2-40B4-BE49-F238E27FC236}">
                <a16:creationId xmlns:a16="http://schemas.microsoft.com/office/drawing/2014/main" id="{12634DFF-23FE-6469-D0DB-759AEE9D1E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75057" y="2053078"/>
            <a:ext cx="4078743" cy="2751844"/>
          </a:xfrm>
          <a:prstGeom prst="rect">
            <a:avLst/>
          </a:prstGeom>
        </p:spPr>
      </p:pic>
    </p:spTree>
    <p:extLst>
      <p:ext uri="{BB962C8B-B14F-4D97-AF65-F5344CB8AC3E}">
        <p14:creationId xmlns:p14="http://schemas.microsoft.com/office/powerpoint/2010/main" val="465441098"/>
      </p:ext>
    </p:extLst>
  </p:cSld>
  <p:clrMapOvr>
    <a:masterClrMapping/>
  </p:clrMapOvr>
  <p:transition spd="slow">
    <p:randomBar dir="vert"/>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12</Slides>
  <Notes>0</Notes>
  <HiddenSlides>0</HiddenSlide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POLIO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POLIO  </dc:title>
  <dc:creator>swarnalipaul2003@gmail.com</dc:creator>
  <cp:lastModifiedBy>swarnalipaul2003@gmail.com</cp:lastModifiedBy>
  <cp:revision>14</cp:revision>
  <dcterms:created xsi:type="dcterms:W3CDTF">2023-12-01T05:11:41Z</dcterms:created>
  <dcterms:modified xsi:type="dcterms:W3CDTF">2023-12-06T07:26:45Z</dcterms:modified>
</cp:coreProperties>
</file>