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6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2F821-56D8-9E7A-741E-87232B0FC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4FF13B-F057-8F65-7935-1B1D458C2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CCDA7-008B-80DB-67A0-37F1D62A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F98F7-49CA-6C6A-C168-3619A9B5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D0E26-960B-C0EF-1732-432BAA37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3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7FA5-38B4-394F-88C5-7346BDBF6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EC281-384A-F580-8D2E-61A712EEE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3D63F-5C94-5A52-9F1B-9EF2D51A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EAF5F-1815-4A44-84F8-DBD43D71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EE37F-567F-1D30-81B4-7C6F21B4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9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6A9267-08E7-AFE5-7F31-AE05CD6EEF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49C89-82D9-DD81-0447-E2ED9D952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21B6D-F665-CAF8-0FBF-FB24AE8A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3AB88-4D0D-4365-BF6C-AA453D595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C6BFD-CADD-5F73-9921-12969D4C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5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581BE-4000-3BF9-E73C-C6E613EE9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E46B6-4978-7095-71F3-A2E27BC08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7FB27-1C41-3F36-3C3B-5593DC320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A875A-A064-279E-C9E4-BBBFFFE7B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C23CC-5832-6234-BCB9-F088FCF6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9148-EEB1-6999-2ABF-9EC3E05FB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79639-2B60-A6C0-506E-80D86C12A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42DED-4890-003B-DCA0-E39F4DF3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F547D-159F-2687-59A7-153AC8096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8AEDB-4AF0-2CB2-9174-7846DE1B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8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216FE-FDC5-79C1-3342-AF79B2C4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826B9-A427-1D20-2317-CB809A018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A680C-6973-F056-24AA-B4A7054C6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E0159-5164-0C5B-710D-5E149AF2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04986-AE24-C4D0-5F28-458A782B6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69BE3-44E8-7D6A-C03E-E15D3525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0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181AF-FF1B-C6B7-A9C0-E455EFD2B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81D75-DC86-9232-4A06-1D42859FD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468EA-5D03-D590-6F5E-215ACA13F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0175CD-82B2-5F25-B308-83224BC91E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8A7DD7-FA63-6030-C7EF-A567283F2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55708-006F-BCC0-F1C9-DD22AE08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BC9D2D-546C-4855-7BB6-9BFEF9F6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B9BF4B-80C5-526C-6F86-A30FE13A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7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72D4-563D-A7F7-1022-47C985D2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CE006-2394-15A3-103B-72817AE2B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CBDFB-C53D-3119-4ADC-1F6C19A9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3F372F-7607-7A42-36A8-3C242CC3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1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24893D-C935-07F9-D94E-3191BDFEF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2131F5-1CB6-9808-2BAD-0E545F7E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B3753-71F7-9C82-0E80-BCDCB9B8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E5C8D-4BFF-08D4-E9E6-7AA59AF1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BEE6B-0B20-1DF9-7F6A-CBFB107E6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0C532-FD4F-3C80-0403-7B4BE1A7C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0A32F-A5AC-438B-4503-EE2AFBA7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3A356-BC14-2D9F-C9FD-BF961DC11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D83F9-10E7-956F-2245-15A520720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5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A8E50-189E-92C6-0B54-60933D604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FACB90-DF48-DD6A-0957-44A84E65BC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75578-CDBE-500B-2B85-E76CC9139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3D0F7-76A7-61A3-F9B7-5D019DC71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E8C46-7977-CFDE-69BD-2A0F4FD7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6D7D9-2D6B-ECE0-1653-3768197B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0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DC9E17-1B7B-E3DB-BF79-B20644A7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C394F-A3A6-0D3D-13D0-432AFF5A5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48F0-E6A8-4099-E03C-58D470F38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C2FFC-8638-410A-859E-DB0F975B9AAF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35424-3726-2233-3E1D-54D0B4F1B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F0A33-31A9-2899-9C71-A4F9D2643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106A-08C7-411A-AEB0-2BE1ADC05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7BFB-56E4-9C42-B224-77DD08680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259" y="1093225"/>
            <a:ext cx="6517482" cy="1865671"/>
          </a:xfrm>
        </p:spPr>
        <p:txBody>
          <a:bodyPr>
            <a:normAutofit/>
          </a:bodyPr>
          <a:lstStyle/>
          <a:p>
            <a:br>
              <a:rPr lang="en-US" sz="1350" kern="100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bn-IN" sz="4400" dirty="0">
                <a:solidFill>
                  <a:srgbClr val="FF0000"/>
                </a:solidFill>
              </a:rPr>
              <a:t>সংজ্ঞাপ্রকরণ</a:t>
            </a:r>
            <a:br>
              <a:rPr lang="en-AU" b="1" kern="100" dirty="0">
                <a:solidFill>
                  <a:srgbClr val="7030A0"/>
                </a:solidFill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IN" sz="165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Course- SEC (I Semester Major &amp; Minor Students)</a:t>
            </a:r>
            <a:br>
              <a:rPr lang="en-US" dirty="0"/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3D2C1-D258-B2CB-8F85-529E8F6269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Kaushik Sarkar</a:t>
            </a:r>
            <a:b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Sanskrit</a:t>
            </a:r>
            <a:b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Bejoy Narayan Mahavidyalaya</a:t>
            </a:r>
            <a:b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55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Itachuna,Hooghly</a:t>
            </a:r>
            <a:b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5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 Bengal </a:t>
            </a:r>
            <a:br>
              <a:rPr lang="en-IN" sz="1800" b="1" dirty="0">
                <a:solidFill>
                  <a:schemeClr val="tx1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38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n-IN" sz="5400" dirty="0">
                <a:solidFill>
                  <a:srgbClr val="FF0000"/>
                </a:solidFill>
              </a:rPr>
              <a:t>ধন্যবাদ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95C0F-E4CC-B04D-08CB-BE0D2D4C3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61134-186F-4505-B714-D56C5DF21A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bn-IN" dirty="0"/>
            </a:br>
            <a:r>
              <a:rPr lang="bn-IN" sz="6600" dirty="0">
                <a:solidFill>
                  <a:srgbClr val="FF0000"/>
                </a:solidFill>
              </a:rPr>
              <a:t>সংজ্ঞাপ্রকরণ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3743E-95F2-70FB-9302-3C7E11EFAF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n-IN" dirty="0"/>
              <a:t>সূত্র ছয় প্রকার –</a:t>
            </a:r>
          </a:p>
          <a:p>
            <a:r>
              <a:rPr lang="bn-IN" dirty="0"/>
              <a:t>সংজ্ঞা, পরিভাষা, বিধি, নিয়ম, অতিদেশ এবং অধিকার।</a:t>
            </a:r>
          </a:p>
          <a:p>
            <a:r>
              <a:rPr lang="bn-IN" dirty="0"/>
              <a:t>যেসব সূত্রের দ্বারা শাস্ত্রে ব্যবহৃত পারিভাষিক শব্দের অর্থ নির্দেশ করা হয় তাদের </a:t>
            </a:r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সং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জ্ঞা</a:t>
            </a:r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সূত্র </a:t>
            </a:r>
            <a:r>
              <a:rPr lang="bn-IN" dirty="0"/>
              <a:t>বলে।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5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bn-IN" dirty="0"/>
            </a:br>
            <a:r>
              <a:rPr lang="bn-IN" dirty="0"/>
              <a:t>নত্বা সরস্বতীং দেবীং শুদ্ধাং গুণ্যাং করোম্যহম্।</a:t>
            </a:r>
            <a:br>
              <a:rPr lang="bn-IN" dirty="0"/>
            </a:br>
            <a:r>
              <a:rPr lang="bn-IN" dirty="0"/>
              <a:t>পাণিনীয়প্রবেশায় লঘুসিদ্ধান্ত-কৌমুদীম্।।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n-IN" dirty="0"/>
              <a:t>মাহেশ্বর সূত্রঃ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bn-IN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1]অইউণ্</a:t>
            </a:r>
            <a:r>
              <a:rPr lang="en-US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bn-IN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2]ঋ৯ক্</a:t>
            </a:r>
            <a:r>
              <a:rPr lang="en-US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bn-IN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3]এওঙ্</a:t>
            </a:r>
            <a:r>
              <a:rPr lang="en-US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bn-IN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4]ঐঔচ্</a:t>
            </a:r>
            <a:r>
              <a:rPr lang="en-US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bn-IN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5]হযবরট্ </a:t>
            </a:r>
            <a:r>
              <a:rPr lang="en-US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bn-IN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6]লণ্ 7]ঞমঙণনম্ </a:t>
            </a:r>
            <a:r>
              <a:rPr lang="en-US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bn-IN" sz="36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8]ঝভঞ্ 9]ঘঢধষ্ 10] জবগডদশ্ 11]খফছঠথচটতব্ 12]কপয়্ 13]শষসর্ 14]হল্ ।</a:t>
            </a:r>
            <a:endParaRPr lang="bn-IN" sz="360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br>
              <a:rPr lang="bn-IN" sz="3600" dirty="0"/>
            </a:b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n-IN" dirty="0"/>
              <a:t>১। </a:t>
            </a:r>
            <a:r>
              <a:rPr lang="bn-IN" dirty="0">
                <a:solidFill>
                  <a:srgbClr val="FF0000"/>
                </a:solidFill>
              </a:rPr>
              <a:t>হলন্ত্যম্ </a:t>
            </a:r>
            <a:br>
              <a:rPr lang="bn-IN" dirty="0"/>
            </a:br>
            <a:br>
              <a:rPr lang="bn-IN" dirty="0"/>
            </a:br>
            <a:r>
              <a:rPr lang="bn-IN" dirty="0"/>
              <a:t>উপদেশেঽন্তং হলিত্স্যাত্। উপদেশ আদ্যোচ্চারণম্। সূত্রেষুদৃষ্টং পদং সূত্রান্তরাদনুবর্তনীয়ং সর্বত্র।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n-IN" dirty="0"/>
              <a:t>২। </a:t>
            </a:r>
            <a:r>
              <a:rPr lang="bn-IN" dirty="0">
                <a:solidFill>
                  <a:srgbClr val="FF0000"/>
                </a:solidFill>
              </a:rPr>
              <a:t>আদিরন্ত্যেন সহেতা- </a:t>
            </a:r>
            <a:br>
              <a:rPr lang="bn-IN" dirty="0">
                <a:solidFill>
                  <a:srgbClr val="FF0000"/>
                </a:solidFill>
              </a:rPr>
            </a:br>
            <a:br>
              <a:rPr lang="bn-IN" dirty="0"/>
            </a:br>
            <a:br>
              <a:rPr lang="en-IN" dirty="0"/>
            </a:br>
            <a:br>
              <a:rPr lang="en-IN" dirty="0"/>
            </a:br>
            <a:r>
              <a:rPr lang="bn-IN" dirty="0"/>
              <a:t>অন্ত্য ইৎসংজ্ঞক বর্ণের সহিত আদি মধ্যস্থিত এবং নিজের ইৎ সংজ্ঞা হয়।</a:t>
            </a:r>
            <a:br>
              <a:rPr lang="bn-IN" dirty="0"/>
            </a:br>
            <a:r>
              <a:rPr lang="bn-IN" dirty="0"/>
              <a:t>এই সূত্রের দ্বারা প্রত্যাহার গঠন হয়। মত ৪২ টি প্রত্যাহার গঠন হবে।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n-IN" dirty="0"/>
              <a:t>৩। </a:t>
            </a:r>
            <a:r>
              <a:rPr lang="bn-IN" dirty="0">
                <a:solidFill>
                  <a:srgbClr val="FF0000"/>
                </a:solidFill>
              </a:rPr>
              <a:t>ঊকালোঽজজ্ঝ্রস্বদীর্ঘ-প্লুতঃ</a:t>
            </a:r>
            <a:br>
              <a:rPr lang="bn-IN" dirty="0"/>
            </a:br>
            <a:br>
              <a:rPr lang="bn-IN" dirty="0"/>
            </a:br>
            <a:r>
              <a:rPr lang="bn-IN" dirty="0"/>
              <a:t>উচ্চারণকালে অচের যথাক্রমে হ্রস্ব-দীর্ঘ-প্লুত সংজ্ঞা হয়। উ,ঊ,ঊ৩।</a:t>
            </a:r>
            <a:br>
              <a:rPr lang="bn-IN" dirty="0"/>
            </a:br>
            <a:br>
              <a:rPr lang="bn-IN" dirty="0"/>
            </a:br>
            <a:r>
              <a:rPr lang="bn-IN" dirty="0"/>
              <a:t>এগুলো আবার উদাত্ত, অনুদাত্ত, স্বরিত ভেদে তিনপ্রকার।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438400"/>
            <a:ext cx="6898760" cy="1493520"/>
          </a:xfrm>
        </p:spPr>
        <p:txBody>
          <a:bodyPr>
            <a:normAutofit fontScale="90000"/>
          </a:bodyPr>
          <a:lstStyle/>
          <a:p>
            <a:r>
              <a:rPr lang="bn-IN" dirty="0"/>
              <a:t>৪। </a:t>
            </a:r>
            <a:r>
              <a:rPr lang="bn-IN" dirty="0">
                <a:solidFill>
                  <a:srgbClr val="FF0000"/>
                </a:solidFill>
              </a:rPr>
              <a:t>উচ্চৈরুদাত্তঃ</a:t>
            </a:r>
            <a:br>
              <a:rPr lang="bn-IN" dirty="0">
                <a:solidFill>
                  <a:srgbClr val="FF0000"/>
                </a:solidFill>
              </a:rPr>
            </a:br>
            <a:br>
              <a:rPr lang="b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r>
              <a:rPr lang="bn-IN" dirty="0"/>
              <a:t>তল্বাদিষু সভাগেষু স্থানেষূর্ধ্বভাগে নিষ্পন্নোঽজুদাত্তসংজ্ঞঃ স্যাৎ। আ, যে ।</a:t>
            </a:r>
            <a:br>
              <a:rPr lang="bn-IN" dirty="0"/>
            </a:br>
            <a:br>
              <a:rPr lang="en-IN" dirty="0"/>
            </a:br>
            <a:br>
              <a:rPr lang="en-IN" dirty="0"/>
            </a:br>
            <a:r>
              <a:rPr lang="bn-IN" dirty="0"/>
              <a:t>৫।নিচৈরনুদাত্তঃ</a:t>
            </a:r>
            <a:br>
              <a:rPr lang="bn-IN" dirty="0"/>
            </a:br>
            <a:r>
              <a:rPr lang="bn-IN" dirty="0"/>
              <a:t>৬। সমাহারঃস্বরিতঃ।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7127360" cy="1899064"/>
          </a:xfrm>
        </p:spPr>
        <p:txBody>
          <a:bodyPr>
            <a:normAutofit fontScale="90000"/>
          </a:bodyPr>
          <a:lstStyle/>
          <a:p>
            <a:r>
              <a:rPr lang="bn-IN" dirty="0"/>
              <a:t>৭।</a:t>
            </a:r>
            <a:r>
              <a:rPr lang="bn-IN" dirty="0">
                <a:solidFill>
                  <a:srgbClr val="FF00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মুখোনাসিকাবচনো</a:t>
            </a:r>
            <a:r>
              <a:rPr lang="en-US" dirty="0">
                <a:solidFill>
                  <a:srgbClr val="FF00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ঽ</a:t>
            </a:r>
            <a:r>
              <a:rPr lang="en-US" dirty="0" err="1">
                <a:solidFill>
                  <a:srgbClr val="FF00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নুনাসিকঃ</a:t>
            </a:r>
            <a:r>
              <a:rPr lang="en-US" dirty="0">
                <a:solidFill>
                  <a:srgbClr val="FF00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bn-IN" dirty="0">
                <a:solidFill>
                  <a:srgbClr val="FF0000"/>
                </a:solidFill>
              </a:rPr>
            </a:b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মুখের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সহিত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নাসিকার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দ্বারা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উচ্চার্যমান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বর্ণ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অনুনাসিক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সংজ্ঞা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হয়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bn-IN" dirty="0"/>
          </a:p>
          <a:p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অ,ই,উ,ঋ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বর্ণগুলি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১৮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প্রকার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, ৯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দ্বাদশ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প্রকার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কারণ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এদের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দীর্ঘ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নেই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এ,ও,ঐ,ঔ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এদের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হ্রস্ব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>
                <a:latin typeface="Kalpurush" panose="02000600000000000000" pitchFamily="2" charset="0"/>
                <a:cs typeface="Kalpurush" panose="02000600000000000000" pitchFamily="2" charset="0"/>
              </a:rPr>
              <a:t>নেই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295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Unicode MS</vt:lpstr>
      <vt:lpstr>Calibri</vt:lpstr>
      <vt:lpstr>Calibri Light</vt:lpstr>
      <vt:lpstr>Kalpurush</vt:lpstr>
      <vt:lpstr>Times New Roman</vt:lpstr>
      <vt:lpstr>Office Theme</vt:lpstr>
      <vt:lpstr> সংজ্ঞাপ্রকরণ Course- SEC (I Semester Major &amp; Minor Students) </vt:lpstr>
      <vt:lpstr> সংজ্ঞাপ্রকরণ</vt:lpstr>
      <vt:lpstr> নত্বা সরস্বতীং দেবীং শুদ্ধাং গুণ্যাং করোম্যহম্। পাণিনীয়প্রবেশায় লঘুসিদ্ধান্ত-কৌমুদীম্।।</vt:lpstr>
      <vt:lpstr>মাহেশ্বর সূত্রঃ</vt:lpstr>
      <vt:lpstr>১। হলন্ত্যম্   উপদেশেঽন্তং হলিত্স্যাত্। উপদেশ আদ্যোচ্চারণম্। সূত্রেষুদৃষ্টং পদং সূত্রান্তরাদনুবর্তনীয়ং সর্বত্র।</vt:lpstr>
      <vt:lpstr>২। আদিরন্ত্যেন সহেতা-     অন্ত্য ইৎসংজ্ঞক বর্ণের সহিত আদি মধ্যস্থিত এবং নিজের ইৎ সংজ্ঞা হয়। এই সূত্রের দ্বারা প্রত্যাহার গঠন হয়। মত ৪২ টি প্রত্যাহার গঠন হবে।</vt:lpstr>
      <vt:lpstr>৩। ঊকালোঽজজ্ঝ্রস্বদীর্ঘ-প্লুতঃ  উচ্চারণকালে অচের যথাক্রমে হ্রস্ব-দীর্ঘ-প্লুত সংজ্ঞা হয়। উ,ঊ,ঊ৩।  এগুলো আবার উদাত্ত, অনুদাত্ত, স্বরিত ভেদে তিনপ্রকার।</vt:lpstr>
      <vt:lpstr>৪। উচ্চৈরুদাত্তঃ          তল্বাদিষু সভাগেষু স্থানেষূর্ধ্বভাগে নিষ্পন্নোঽজুদাত্তসংজ্ঞঃ স্যাৎ। আ, যে ।   ৫।নিচৈরনুদাত্তঃ ৬। সমাহারঃস্বরিতঃ।</vt:lpstr>
      <vt:lpstr>৭।মুখোনাসিকাবচনোঽনুনাসিকঃ।  মুখের সহিত নাসিকার দ্বারা উচ্চার্যমান বর্ণ অনুনাসিক সংজ্ঞা হয়।</vt:lpstr>
      <vt:lpstr>ধন্যবাদ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সমাস সম্-অস্ + ঘঞ (পুংলিঙ্গ প্রথমার বহুবচন)</dc:title>
  <dc:creator>HP</dc:creator>
  <cp:lastModifiedBy>Kaushik Sarkar</cp:lastModifiedBy>
  <cp:revision>29</cp:revision>
  <dcterms:created xsi:type="dcterms:W3CDTF">2022-07-27T12:11:14Z</dcterms:created>
  <dcterms:modified xsi:type="dcterms:W3CDTF">2025-01-23T08:26:34Z</dcterms:modified>
</cp:coreProperties>
</file>