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665498F-774F-40D1-AA08-4503675812DC}" type="datetimeFigureOut">
              <a:rPr lang="en-US" smtClean="0"/>
              <a:pPr/>
              <a:t>6/19/2024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4C9B9C7-8734-4125-BA4D-B00983C6CDB7}"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65498F-774F-40D1-AA08-4503675812DC}"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9B9C7-8734-4125-BA4D-B00983C6CDB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4C9B9C7-8734-4125-BA4D-B00983C6CDB7}"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665498F-774F-40D1-AA08-4503675812DC}"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665498F-774F-40D1-AA08-4503675812DC}"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4C9B9C7-8734-4125-BA4D-B00983C6CDB7}"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D665498F-774F-40D1-AA08-4503675812DC}" type="datetimeFigureOut">
              <a:rPr lang="en-US" smtClean="0"/>
              <a:pPr/>
              <a:t>6/19/2024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4C9B9C7-8734-4125-BA4D-B00983C6CDB7}"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D665498F-774F-40D1-AA08-4503675812DC}" type="datetimeFigureOut">
              <a:rPr lang="en-US" smtClean="0"/>
              <a:pPr/>
              <a:t>6/19/2024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9B9C7-8734-4125-BA4D-B00983C6CDB7}"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665498F-774F-40D1-AA08-4503675812DC}" type="datetimeFigureOut">
              <a:rPr lang="en-US" smtClean="0"/>
              <a:pPr/>
              <a:t>6/19/2024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4C9B9C7-8734-4125-BA4D-B00983C6CDB7}"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665498F-774F-40D1-AA08-4503675812DC}" type="datetimeFigureOut">
              <a:rPr lang="en-US" smtClean="0"/>
              <a:pPr/>
              <a:t>6/19/2024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4C9B9C7-8734-4125-BA4D-B00983C6CD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D665498F-774F-40D1-AA08-4503675812DC}" type="datetimeFigureOut">
              <a:rPr lang="en-US" smtClean="0"/>
              <a:pPr/>
              <a:t>6/19/2024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4C9B9C7-8734-4125-BA4D-B00983C6CD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4C9B9C7-8734-4125-BA4D-B00983C6CDB7}"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D665498F-774F-40D1-AA08-4503675812DC}" type="datetimeFigureOut">
              <a:rPr lang="en-US" smtClean="0"/>
              <a:pPr/>
              <a:t>6/19/2024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4C9B9C7-8734-4125-BA4D-B00983C6CDB7}"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D665498F-774F-40D1-AA08-4503675812DC}" type="datetimeFigureOut">
              <a:rPr lang="en-US" smtClean="0"/>
              <a:pPr/>
              <a:t>6/19/2024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D665498F-774F-40D1-AA08-4503675812DC}" type="datetimeFigureOut">
              <a:rPr lang="en-US" smtClean="0"/>
              <a:pPr/>
              <a:t>6/19/2024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4C9B9C7-8734-4125-BA4D-B00983C6CDB7}"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algn="r"/>
            <a:r>
              <a:rPr lang="en-US" b="1" dirty="0" smtClean="0">
                <a:solidFill>
                  <a:schemeClr val="tx1"/>
                </a:solidFill>
              </a:rPr>
              <a:t>PRESENTED BY</a:t>
            </a:r>
          </a:p>
          <a:p>
            <a:pPr algn="r"/>
            <a:r>
              <a:rPr lang="en-US" b="1" dirty="0" smtClean="0">
                <a:solidFill>
                  <a:schemeClr val="tx1"/>
                </a:solidFill>
              </a:rPr>
              <a:t>SOHINI NATH PAL</a:t>
            </a:r>
          </a:p>
          <a:p>
            <a:pPr algn="r"/>
            <a:r>
              <a:rPr lang="en-US" b="1" dirty="0" smtClean="0">
                <a:solidFill>
                  <a:schemeClr val="tx1"/>
                </a:solidFill>
              </a:rPr>
              <a:t>DEPARTMENT OF ECONOMICS</a:t>
            </a:r>
          </a:p>
          <a:p>
            <a:pPr algn="r"/>
            <a:r>
              <a:rPr lang="en-US" b="1" dirty="0" smtClean="0">
                <a:solidFill>
                  <a:schemeClr val="tx1"/>
                </a:solidFill>
              </a:rPr>
              <a:t>SEM- I (Hons.)</a:t>
            </a:r>
          </a:p>
          <a:p>
            <a:pPr algn="r"/>
            <a:r>
              <a:rPr lang="en-US" b="1" dirty="0" smtClean="0">
                <a:solidFill>
                  <a:schemeClr val="tx1"/>
                </a:solidFill>
              </a:rPr>
              <a:t>Paper- CC2</a:t>
            </a:r>
          </a:p>
          <a:p>
            <a:endParaRPr lang="en-US" dirty="0" smtClean="0"/>
          </a:p>
          <a:p>
            <a:endParaRPr lang="en-US" dirty="0"/>
          </a:p>
        </p:txBody>
      </p:sp>
      <p:sp>
        <p:nvSpPr>
          <p:cNvPr id="2" name="Title 1"/>
          <p:cNvSpPr>
            <a:spLocks noGrp="1"/>
          </p:cNvSpPr>
          <p:nvPr>
            <p:ph type="ctrTitle"/>
          </p:nvPr>
        </p:nvSpPr>
        <p:spPr/>
        <p:txBody>
          <a:bodyPr>
            <a:normAutofit fontScale="90000"/>
          </a:bodyPr>
          <a:lstStyle/>
          <a:p>
            <a:r>
              <a:rPr lang="en-US" b="1" dirty="0" smtClean="0">
                <a:solidFill>
                  <a:srgbClr val="002060"/>
                </a:solidFill>
              </a:rPr>
              <a:t>FUNDAMENTALS</a:t>
            </a:r>
            <a:br>
              <a:rPr lang="en-US" b="1" dirty="0" smtClean="0">
                <a:solidFill>
                  <a:srgbClr val="002060"/>
                </a:solidFill>
              </a:rPr>
            </a:br>
            <a:r>
              <a:rPr lang="en-US" b="1" dirty="0" smtClean="0">
                <a:solidFill>
                  <a:srgbClr val="002060"/>
                </a:solidFill>
              </a:rPr>
              <a:t>OF</a:t>
            </a:r>
            <a:br>
              <a:rPr lang="en-US" b="1" dirty="0" smtClean="0">
                <a:solidFill>
                  <a:srgbClr val="002060"/>
                </a:solidFill>
              </a:rPr>
            </a:br>
            <a:r>
              <a:rPr lang="en-US" b="1" dirty="0" smtClean="0">
                <a:solidFill>
                  <a:srgbClr val="002060"/>
                </a:solidFill>
              </a:rPr>
              <a:t>STATISTICS              </a:t>
            </a:r>
            <a:endParaRPr lang="en-US" b="1" dirty="0">
              <a:solidFill>
                <a:srgbClr val="002060"/>
              </a:solidFill>
            </a:endParaRPr>
          </a:p>
        </p:txBody>
      </p:sp>
      <p:sp>
        <p:nvSpPr>
          <p:cNvPr id="4" name="TextBox 3"/>
          <p:cNvSpPr txBox="1"/>
          <p:nvPr/>
        </p:nvSpPr>
        <p:spPr>
          <a:xfrm>
            <a:off x="7164288" y="620688"/>
            <a:ext cx="1656184" cy="369332"/>
          </a:xfrm>
          <a:prstGeom prst="rect">
            <a:avLst/>
          </a:prstGeom>
          <a:noFill/>
        </p:spPr>
        <p:txBody>
          <a:bodyPr wrap="square" rtlCol="0">
            <a:spAutoFit/>
          </a:bodyPr>
          <a:lstStyle/>
          <a:p>
            <a:r>
              <a:rPr lang="en-US" dirty="0"/>
              <a:t> 25.03.19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CLASSIFICATION OF DATA</a:t>
            </a:r>
            <a:endParaRPr lang="en-US" b="1" u="sng" dirty="0">
              <a:solidFill>
                <a:srgbClr val="002060"/>
              </a:solidFill>
            </a:endParaRPr>
          </a:p>
        </p:txBody>
      </p:sp>
      <p:sp>
        <p:nvSpPr>
          <p:cNvPr id="3" name="Content Placeholder 2"/>
          <p:cNvSpPr>
            <a:spLocks noGrp="1"/>
          </p:cNvSpPr>
          <p:nvPr>
            <p:ph sz="quarter" idx="1"/>
          </p:nvPr>
        </p:nvSpPr>
        <p:spPr/>
        <p:txBody>
          <a:bodyPr>
            <a:normAutofit/>
          </a:bodyPr>
          <a:lstStyle/>
          <a:p>
            <a:r>
              <a:rPr lang="en-US" dirty="0" smtClean="0"/>
              <a:t>Classification is the sorting of a heterogeneous mass of data into a number of homogeneous groups and  sub-groups by their respective characteristics so that the main features and significance of the data are clearly brought out.</a:t>
            </a:r>
          </a:p>
          <a:p>
            <a:r>
              <a:rPr lang="en-US" dirty="0" smtClean="0"/>
              <a:t>It brings out clearly the points of similarity and dissimilarity.</a:t>
            </a:r>
          </a:p>
          <a:p>
            <a:r>
              <a:rPr lang="en-US" dirty="0" smtClean="0"/>
              <a:t>It facilitates comparison.</a:t>
            </a:r>
          </a:p>
          <a:p>
            <a:r>
              <a:rPr lang="en-US" dirty="0" smtClean="0"/>
              <a:t>It eliminates unnecessary details.</a:t>
            </a:r>
          </a:p>
          <a:p>
            <a:r>
              <a:rPr lang="en-US" dirty="0" smtClean="0"/>
              <a:t>It enables one to form mental pictures of objects.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TABULATION</a:t>
            </a:r>
            <a:endParaRPr lang="en-US" b="1" u="sng" dirty="0">
              <a:solidFill>
                <a:srgbClr val="002060"/>
              </a:solidFill>
            </a:endParaRPr>
          </a:p>
        </p:txBody>
      </p:sp>
      <p:sp>
        <p:nvSpPr>
          <p:cNvPr id="3" name="Content Placeholder 2"/>
          <p:cNvSpPr>
            <a:spLocks noGrp="1"/>
          </p:cNvSpPr>
          <p:nvPr>
            <p:ph sz="quarter" idx="1"/>
          </p:nvPr>
        </p:nvSpPr>
        <p:spPr/>
        <p:txBody>
          <a:bodyPr>
            <a:normAutofit fontScale="85000" lnSpcReduction="20000"/>
          </a:bodyPr>
          <a:lstStyle/>
          <a:p>
            <a:r>
              <a:rPr lang="en-US" dirty="0" smtClean="0"/>
              <a:t>Tabulation is a logical, systematic and scientific presentation of detain a suitable form for analysis and interpretation.</a:t>
            </a:r>
          </a:p>
          <a:p>
            <a:r>
              <a:rPr lang="en-US" dirty="0" smtClean="0"/>
              <a:t>GUIDELINES FOR TABULATION</a:t>
            </a:r>
          </a:p>
          <a:p>
            <a:r>
              <a:rPr lang="en-US" dirty="0" smtClean="0"/>
              <a:t>A table should contain a self-explanatory title.</a:t>
            </a:r>
          </a:p>
          <a:p>
            <a:r>
              <a:rPr lang="en-US" dirty="0" smtClean="0"/>
              <a:t>A table should be divided into caption, box- head, stub and body.</a:t>
            </a:r>
          </a:p>
          <a:p>
            <a:r>
              <a:rPr lang="en-US" dirty="0" smtClean="0"/>
              <a:t>A table should be attractive, clear and impressive.</a:t>
            </a:r>
          </a:p>
          <a:p>
            <a:r>
              <a:rPr lang="en-US" dirty="0" smtClean="0"/>
              <a:t>The data must be arranged in such a way that comparisons between different figures can be done easily.</a:t>
            </a:r>
          </a:p>
          <a:p>
            <a:r>
              <a:rPr lang="en-US" dirty="0" smtClean="0"/>
              <a:t>Presentation should be appealing to the eye.</a:t>
            </a:r>
          </a:p>
          <a:p>
            <a:r>
              <a:rPr lang="en-US" dirty="0" smtClean="0"/>
              <a:t>Row totals, column totals and the units of measurement must be shown.</a:t>
            </a:r>
          </a:p>
          <a:p>
            <a:r>
              <a:rPr lang="en-US" dirty="0" smtClean="0"/>
              <a:t>Source of data should be mentioned at the footnote.</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PARTS OF A TABLE</a:t>
            </a:r>
            <a:endParaRPr lang="en-US" b="1" u="sng" dirty="0">
              <a:solidFill>
                <a:srgbClr val="002060"/>
              </a:solidFill>
            </a:endParaRPr>
          </a:p>
        </p:txBody>
      </p:sp>
      <p:sp>
        <p:nvSpPr>
          <p:cNvPr id="3" name="Content Placeholder 2"/>
          <p:cNvSpPr>
            <a:spLocks noGrp="1"/>
          </p:cNvSpPr>
          <p:nvPr>
            <p:ph sz="quarter" idx="1"/>
          </p:nvPr>
        </p:nvSpPr>
        <p:spPr/>
        <p:txBody>
          <a:bodyPr/>
          <a:lstStyle/>
          <a:p>
            <a:r>
              <a:rPr lang="en-US" dirty="0" smtClean="0"/>
              <a:t>                  TABLE NO.</a:t>
            </a:r>
          </a:p>
          <a:p>
            <a:endParaRPr lang="en-US" dirty="0" smtClean="0"/>
          </a:p>
          <a:p>
            <a:endParaRPr lang="en-US" dirty="0"/>
          </a:p>
        </p:txBody>
      </p:sp>
      <p:graphicFrame>
        <p:nvGraphicFramePr>
          <p:cNvPr id="4" name="Table 3"/>
          <p:cNvGraphicFramePr>
            <a:graphicFrameLocks noGrp="1"/>
          </p:cNvGraphicFramePr>
          <p:nvPr/>
        </p:nvGraphicFramePr>
        <p:xfrm>
          <a:off x="1524000" y="1303031"/>
          <a:ext cx="6096000" cy="3840480"/>
        </p:xfrm>
        <a:graphic>
          <a:graphicData uri="http://schemas.openxmlformats.org/drawingml/2006/table">
            <a:tbl>
              <a:tblPr firstRow="1" bandRow="1">
                <a:tableStyleId>{5C22544A-7EE6-4342-B048-85BDC9FD1C3A}</a:tableStyleId>
              </a:tblPr>
              <a:tblGrid>
                <a:gridCol w="1219200"/>
                <a:gridCol w="1828800"/>
                <a:gridCol w="3048000"/>
              </a:tblGrid>
              <a:tr h="365117">
                <a:tc gridSpan="2">
                  <a:txBody>
                    <a:bodyPr/>
                    <a:lstStyle/>
                    <a:p>
                      <a:pPr algn="ctr"/>
                      <a:r>
                        <a:rPr lang="en-US" dirty="0" smtClean="0"/>
                        <a:t>TABLE  NO.  </a:t>
                      </a:r>
                      <a:endParaRPr lang="en-US" dirty="0"/>
                    </a:p>
                  </a:txBody>
                  <a:tcPr/>
                </a:tc>
                <a:tc hMerge="1">
                  <a:txBody>
                    <a:bodyPr/>
                    <a:lstStyle/>
                    <a:p>
                      <a:endParaRPr lang="en-US"/>
                    </a:p>
                  </a:txBody>
                  <a:tcPr/>
                </a:tc>
                <a:tc>
                  <a:txBody>
                    <a:bodyPr/>
                    <a:lstStyle/>
                    <a:p>
                      <a:endParaRPr lang="en-US"/>
                    </a:p>
                  </a:txBody>
                  <a:tcPr/>
                </a:tc>
              </a:tr>
              <a:tr h="630202">
                <a:tc gridSpan="2">
                  <a:txBody>
                    <a:bodyPr/>
                    <a:lstStyle/>
                    <a:p>
                      <a:r>
                        <a:rPr lang="en-US" dirty="0" smtClean="0"/>
                        <a:t>COLUMN HEADINGS/CAPTIONS</a:t>
                      </a:r>
                      <a:endParaRPr lang="en-US" dirty="0"/>
                    </a:p>
                  </a:txBody>
                  <a:tcPr/>
                </a:tc>
                <a:tc hMerge="1">
                  <a:txBody>
                    <a:bodyPr/>
                    <a:lstStyle/>
                    <a:p>
                      <a:endParaRPr lang="en-US"/>
                    </a:p>
                  </a:txBody>
                  <a:tcPr/>
                </a:tc>
                <a:tc>
                  <a:txBody>
                    <a:bodyPr/>
                    <a:lstStyle/>
                    <a:p>
                      <a:endParaRPr lang="en-US"/>
                    </a:p>
                  </a:txBody>
                  <a:tcPr/>
                </a:tc>
              </a:tr>
              <a:tr h="2790894">
                <a:tc>
                  <a:txBody>
                    <a:bodyPr/>
                    <a:lstStyle/>
                    <a:p>
                      <a:r>
                        <a:rPr lang="en-US" dirty="0" smtClean="0"/>
                        <a:t>ROW HEADINGS/STUB</a:t>
                      </a:r>
                      <a:endParaRPr lang="en-US" dirty="0"/>
                    </a:p>
                  </a:txBody>
                  <a:tcPr>
                    <a:lnR w="12700" cap="flat" cmpd="sng" algn="ctr">
                      <a:solidFill>
                        <a:schemeClr val="tx1"/>
                      </a:solidFill>
                      <a:prstDash val="solid"/>
                      <a:round/>
                      <a:headEnd type="none" w="med" len="med"/>
                      <a:tailEnd type="none" w="med" len="med"/>
                    </a:lnR>
                  </a:tcPr>
                </a:tc>
                <a:tc>
                  <a:txBody>
                    <a:bodyPr/>
                    <a:lstStyle/>
                    <a:p>
                      <a:endParaRPr lang="en-US" dirty="0" smtClean="0"/>
                    </a:p>
                    <a:p>
                      <a:endParaRPr lang="en-US" dirty="0" smtClean="0"/>
                    </a:p>
                    <a:p>
                      <a:endParaRPr lang="en-US" dirty="0" smtClean="0"/>
                    </a:p>
                    <a:p>
                      <a:endParaRPr lang="en-US" dirty="0" smtClean="0"/>
                    </a:p>
                    <a:p>
                      <a:pPr algn="ctr"/>
                      <a:r>
                        <a:rPr lang="en-US" dirty="0" smtClean="0"/>
                        <a:t>BODY</a:t>
                      </a:r>
                    </a:p>
                    <a:p>
                      <a:pPr algn="ctr"/>
                      <a:endParaRPr lang="en-US" dirty="0" smtClean="0"/>
                    </a:p>
                    <a:p>
                      <a:pPr algn="ctr"/>
                      <a:endParaRPr lang="en-US" dirty="0" smtClean="0"/>
                    </a:p>
                    <a:p>
                      <a:pPr algn="ctr"/>
                      <a:endParaRPr lang="en-US" dirty="0" smtClean="0"/>
                    </a:p>
                    <a:p>
                      <a:pPr algn="ctr"/>
                      <a:endParaRPr lang="en-US" dirty="0" smtClean="0"/>
                    </a:p>
                    <a:p>
                      <a:pPr algn="ctr"/>
                      <a:endParaRPr lang="en-US" dirty="0" smtClean="0"/>
                    </a:p>
                  </a:txBody>
                  <a:tcPr>
                    <a:lnL w="12700" cap="flat" cmpd="sng" algn="ctr">
                      <a:solidFill>
                        <a:schemeClr val="tx1"/>
                      </a:solidFill>
                      <a:prstDash val="solid"/>
                      <a:round/>
                      <a:headEnd type="none" w="med" len="med"/>
                      <a:tailEnd type="none" w="med" len="med"/>
                    </a:lnL>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DEFINITION</a:t>
            </a:r>
            <a:endParaRPr lang="en-US" b="1" u="sng" dirty="0">
              <a:solidFill>
                <a:srgbClr val="002060"/>
              </a:solidFill>
            </a:endParaRPr>
          </a:p>
        </p:txBody>
      </p:sp>
      <p:sp>
        <p:nvSpPr>
          <p:cNvPr id="3" name="Content Placeholder 2"/>
          <p:cNvSpPr>
            <a:spLocks noGrp="1"/>
          </p:cNvSpPr>
          <p:nvPr>
            <p:ph sz="quarter" idx="1"/>
          </p:nvPr>
        </p:nvSpPr>
        <p:spPr/>
        <p:txBody>
          <a:bodyPr>
            <a:normAutofit/>
          </a:bodyPr>
          <a:lstStyle/>
          <a:p>
            <a:r>
              <a:rPr lang="en-US" dirty="0" smtClean="0"/>
              <a:t>The term is used in two senses. In the plural sense, it means collection of numerical facts and in the singular sense, it is the science of collecting, classifying and using statistics</a:t>
            </a:r>
          </a:p>
          <a:p>
            <a:r>
              <a:rPr lang="en-US" dirty="0" smtClean="0"/>
              <a:t>‘Statistics refers to the body of technique or methodology; which has been developed for the collection, presentation and analysis of quantitative data and for the use of such data in decision making.’</a:t>
            </a:r>
          </a:p>
          <a:p>
            <a:r>
              <a:rPr lang="en-US" dirty="0"/>
              <a:t> </a:t>
            </a:r>
            <a:r>
              <a:rPr lang="en-US" dirty="0" smtClean="0"/>
              <a:t>              ----------Nettor and Washerman.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SCOPE OF STATISTICS</a:t>
            </a:r>
            <a:endParaRPr lang="en-US" b="1" u="sng" dirty="0">
              <a:solidFill>
                <a:srgbClr val="002060"/>
              </a:solidFill>
            </a:endParaRPr>
          </a:p>
        </p:txBody>
      </p:sp>
      <p:sp>
        <p:nvSpPr>
          <p:cNvPr id="3" name="Content Placeholder 2"/>
          <p:cNvSpPr>
            <a:spLocks noGrp="1"/>
          </p:cNvSpPr>
          <p:nvPr>
            <p:ph sz="quarter" idx="1"/>
          </p:nvPr>
        </p:nvSpPr>
        <p:spPr/>
        <p:txBody>
          <a:bodyPr/>
          <a:lstStyle/>
          <a:p>
            <a:r>
              <a:rPr lang="en-US" dirty="0" smtClean="0"/>
              <a:t>1)Statistics in planning</a:t>
            </a:r>
          </a:p>
          <a:p>
            <a:r>
              <a:rPr lang="en-US" dirty="0" smtClean="0"/>
              <a:t>2)Statistics in Economics</a:t>
            </a:r>
          </a:p>
          <a:p>
            <a:r>
              <a:rPr lang="en-US" dirty="0" smtClean="0"/>
              <a:t>3)Statistics in business</a:t>
            </a:r>
          </a:p>
          <a:p>
            <a:r>
              <a:rPr lang="en-US" dirty="0" smtClean="0"/>
              <a:t>4)Statistics in industry</a:t>
            </a:r>
          </a:p>
          <a:p>
            <a:r>
              <a:rPr lang="en-US" dirty="0" smtClean="0"/>
              <a:t>5)Statistics on bank and insurance company</a:t>
            </a:r>
          </a:p>
          <a:p>
            <a:r>
              <a:rPr lang="en-US" dirty="0" smtClean="0"/>
              <a:t>6)Statistics in medical science</a:t>
            </a:r>
          </a:p>
          <a:p>
            <a:r>
              <a:rPr lang="en-US" dirty="0" smtClean="0"/>
              <a:t>7)Statistics in psychology and education.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VARIABLE TYPES</a:t>
            </a:r>
            <a:endParaRPr lang="en-US" b="1" u="sng" dirty="0">
              <a:solidFill>
                <a:srgbClr val="002060"/>
              </a:solidFill>
            </a:endParaRPr>
          </a:p>
        </p:txBody>
      </p:sp>
      <p:sp>
        <p:nvSpPr>
          <p:cNvPr id="3" name="Content Placeholder 2"/>
          <p:cNvSpPr>
            <a:spLocks noGrp="1"/>
          </p:cNvSpPr>
          <p:nvPr>
            <p:ph sz="quarter" idx="1"/>
          </p:nvPr>
        </p:nvSpPr>
        <p:spPr/>
        <p:txBody>
          <a:bodyPr>
            <a:normAutofit/>
          </a:bodyPr>
          <a:lstStyle/>
          <a:p>
            <a:r>
              <a:rPr lang="en-US" dirty="0" smtClean="0"/>
              <a:t>Data are of two types on the basis of nature.</a:t>
            </a:r>
          </a:p>
          <a:p>
            <a:r>
              <a:rPr lang="en-US" dirty="0" smtClean="0"/>
              <a:t>Quantitative data focus on numbers and mathematical calculations and can be calculated and computed. It is also called variables e.g. heights of people.</a:t>
            </a:r>
          </a:p>
          <a:p>
            <a:r>
              <a:rPr lang="en-US" dirty="0" smtClean="0"/>
              <a:t>Qualitative data are concerned with descriptions, which can be observed but cannot be computed. They are also called attributes e.g. religion of a group of people.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TYPES OF DATA</a:t>
            </a:r>
            <a:endParaRPr lang="en-US" b="1" u="sng" dirty="0">
              <a:solidFill>
                <a:srgbClr val="002060"/>
              </a:solidFill>
            </a:endParaRPr>
          </a:p>
        </p:txBody>
      </p:sp>
      <p:sp>
        <p:nvSpPr>
          <p:cNvPr id="3" name="Content Placeholder 2"/>
          <p:cNvSpPr>
            <a:spLocks noGrp="1"/>
          </p:cNvSpPr>
          <p:nvPr>
            <p:ph sz="quarter" idx="1"/>
          </p:nvPr>
        </p:nvSpPr>
        <p:spPr/>
        <p:txBody>
          <a:bodyPr>
            <a:normAutofit/>
          </a:bodyPr>
          <a:lstStyle/>
          <a:p>
            <a:r>
              <a:rPr lang="en-US" dirty="0" smtClean="0"/>
              <a:t>Data can be defined as a collection of facts and figures from which conclusions can be drawn. From the collection point of view data are of two types-Primary and Secondary data.</a:t>
            </a:r>
          </a:p>
          <a:p>
            <a:r>
              <a:rPr lang="en-US" dirty="0" smtClean="0"/>
              <a:t>Data which is collected directly from the source of enquiry by the researcher for the first time and is original in nature is called Primary data.</a:t>
            </a:r>
          </a:p>
          <a:p>
            <a:r>
              <a:rPr lang="en-US" dirty="0" smtClean="0"/>
              <a:t>Secondary data are those which are collected from a secondary source and used for a different purpose and by another person.</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0"/>
            <a:ext cx="8534400" cy="1214422"/>
          </a:xfrm>
        </p:spPr>
        <p:txBody>
          <a:bodyPr>
            <a:noAutofit/>
          </a:bodyPr>
          <a:lstStyle/>
          <a:p>
            <a:r>
              <a:rPr lang="en-US" sz="2800" b="1" u="sng" dirty="0" smtClean="0">
                <a:solidFill>
                  <a:srgbClr val="002060"/>
                </a:solidFill>
              </a:rPr>
              <a:t>METHODS OF COLLECTING PRIMARY DATA</a:t>
            </a:r>
            <a:endParaRPr lang="en-US" sz="2800" b="1" u="sng" dirty="0">
              <a:solidFill>
                <a:srgbClr val="002060"/>
              </a:solidFill>
            </a:endParaRPr>
          </a:p>
        </p:txBody>
      </p:sp>
      <p:sp>
        <p:nvSpPr>
          <p:cNvPr id="3" name="Content Placeholder 2"/>
          <p:cNvSpPr>
            <a:spLocks noGrp="1"/>
          </p:cNvSpPr>
          <p:nvPr>
            <p:ph sz="quarter" idx="1"/>
          </p:nvPr>
        </p:nvSpPr>
        <p:spPr/>
        <p:txBody>
          <a:bodyPr/>
          <a:lstStyle/>
          <a:p>
            <a:r>
              <a:rPr lang="en-US" dirty="0" smtClean="0"/>
              <a:t>1)Direct personal investigation.</a:t>
            </a:r>
          </a:p>
          <a:p>
            <a:r>
              <a:rPr lang="en-US" dirty="0" smtClean="0"/>
              <a:t>2)Indirect personal investigation</a:t>
            </a:r>
          </a:p>
          <a:p>
            <a:r>
              <a:rPr lang="en-US" dirty="0" smtClean="0"/>
              <a:t>3)Information from local correspondents</a:t>
            </a:r>
          </a:p>
          <a:p>
            <a:r>
              <a:rPr lang="en-US" dirty="0" smtClean="0"/>
              <a:t>4)Investigation through mailed questionnaire</a:t>
            </a:r>
          </a:p>
          <a:p>
            <a:r>
              <a:rPr lang="en-US" dirty="0" smtClean="0"/>
              <a:t>5)Investigation through questionnaire in charge of enumerators.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57260"/>
          </a:xfrm>
        </p:spPr>
        <p:txBody>
          <a:bodyPr>
            <a:normAutofit fontScale="90000"/>
          </a:bodyPr>
          <a:lstStyle/>
          <a:p>
            <a:r>
              <a:rPr lang="en-US" b="1" u="sng" dirty="0" smtClean="0">
                <a:solidFill>
                  <a:srgbClr val="002060"/>
                </a:solidFill>
              </a:rPr>
              <a:t>CHARACTERISTICS OF A GOOD QUESTIONNNAIRE</a:t>
            </a:r>
            <a:endParaRPr lang="en-US" b="1" u="sng" dirty="0">
              <a:solidFill>
                <a:srgbClr val="002060"/>
              </a:solidFill>
            </a:endParaRPr>
          </a:p>
        </p:txBody>
      </p:sp>
      <p:sp>
        <p:nvSpPr>
          <p:cNvPr id="3" name="Content Placeholder 2"/>
          <p:cNvSpPr>
            <a:spLocks noGrp="1"/>
          </p:cNvSpPr>
          <p:nvPr>
            <p:ph sz="quarter" idx="1"/>
          </p:nvPr>
        </p:nvSpPr>
        <p:spPr/>
        <p:txBody>
          <a:bodyPr>
            <a:normAutofit fontScale="92500"/>
          </a:bodyPr>
          <a:lstStyle/>
          <a:p>
            <a:r>
              <a:rPr lang="en-US" dirty="0" smtClean="0"/>
              <a:t>It should be short, simple and easy to understand.</a:t>
            </a:r>
          </a:p>
          <a:p>
            <a:r>
              <a:rPr lang="en-US" dirty="0" smtClean="0"/>
              <a:t>Number of questions should be limited, clear and precise.</a:t>
            </a:r>
          </a:p>
          <a:p>
            <a:r>
              <a:rPr lang="en-US" dirty="0" smtClean="0"/>
              <a:t>Questions should be properly arranged to avoid confusion.</a:t>
            </a:r>
          </a:p>
          <a:p>
            <a:r>
              <a:rPr lang="en-US" dirty="0" smtClean="0"/>
              <a:t>Questions should be directly related to the investigation.</a:t>
            </a:r>
          </a:p>
          <a:p>
            <a:r>
              <a:rPr lang="en-US" dirty="0" smtClean="0"/>
              <a:t>Questions of personal and precautionary nature should be avoided.</a:t>
            </a:r>
          </a:p>
          <a:p>
            <a:r>
              <a:rPr lang="en-US" dirty="0" smtClean="0"/>
              <a:t>Questions should be of objective type and capable of tabulation.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COLLECTION OF SECONDARY DATA</a:t>
            </a:r>
            <a:endParaRPr lang="en-US" b="1" u="sng" dirty="0">
              <a:solidFill>
                <a:srgbClr val="002060"/>
              </a:solidFill>
            </a:endParaRPr>
          </a:p>
        </p:txBody>
      </p:sp>
      <p:sp>
        <p:nvSpPr>
          <p:cNvPr id="3" name="Content Placeholder 2"/>
          <p:cNvSpPr>
            <a:spLocks noGrp="1"/>
          </p:cNvSpPr>
          <p:nvPr>
            <p:ph sz="quarter" idx="1"/>
          </p:nvPr>
        </p:nvSpPr>
        <p:spPr/>
        <p:txBody>
          <a:bodyPr/>
          <a:lstStyle/>
          <a:p>
            <a:r>
              <a:rPr lang="en-US" dirty="0" smtClean="0"/>
              <a:t>They can be collected from published and unpublished sources.</a:t>
            </a:r>
          </a:p>
          <a:p>
            <a:r>
              <a:rPr lang="en-US" dirty="0" smtClean="0"/>
              <a:t>Published sources-</a:t>
            </a:r>
          </a:p>
          <a:p>
            <a:r>
              <a:rPr lang="en-US" dirty="0" smtClean="0"/>
              <a:t>Government publications, reports of commissions and committees, reports of trade associations.</a:t>
            </a:r>
          </a:p>
          <a:p>
            <a:r>
              <a:rPr lang="en-US" dirty="0" smtClean="0"/>
              <a:t>Unpublished sources-</a:t>
            </a:r>
          </a:p>
          <a:p>
            <a:r>
              <a:rPr lang="en-US" dirty="0" smtClean="0"/>
              <a:t>Available in office files and records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2060"/>
                </a:solidFill>
              </a:rPr>
              <a:t>METHODS OF DATA COLLECTION</a:t>
            </a:r>
            <a:endParaRPr lang="en-US" b="1" u="sng" dirty="0">
              <a:solidFill>
                <a:srgbClr val="002060"/>
              </a:solidFill>
            </a:endParaRPr>
          </a:p>
        </p:txBody>
      </p:sp>
      <p:sp>
        <p:nvSpPr>
          <p:cNvPr id="3" name="Content Placeholder 2"/>
          <p:cNvSpPr>
            <a:spLocks noGrp="1"/>
          </p:cNvSpPr>
          <p:nvPr>
            <p:ph sz="quarter" idx="1"/>
          </p:nvPr>
        </p:nvSpPr>
        <p:spPr/>
        <p:txBody>
          <a:bodyPr>
            <a:normAutofit/>
          </a:bodyPr>
          <a:lstStyle/>
          <a:p>
            <a:r>
              <a:rPr lang="en-US" dirty="0" smtClean="0"/>
              <a:t>Census method is a well-organized procedure of gathering, recording and analyzing information regarding the members of the population. All the units associated with a particular problem are studied. It is also called complete enumeration method.</a:t>
            </a:r>
          </a:p>
          <a:p>
            <a:r>
              <a:rPr lang="en-US" dirty="0" smtClean="0"/>
              <a:t>Sampling is a statistical method wherein a certain group of representative item is selected from the population, called as sample, based on which the conclusion for the entire population is drawn.</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162</TotalTime>
  <Words>684</Words>
  <Application>Microsoft Office PowerPoint</Application>
  <PresentationFormat>On-screen Show (4:3)</PresentationFormat>
  <Paragraphs>86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Georgia</vt:lpstr>
      <vt:lpstr>Wingdings</vt:lpstr>
      <vt:lpstr>Wingdings 2</vt:lpstr>
      <vt:lpstr>Civic</vt:lpstr>
      <vt:lpstr>FUNDAMENTALS OF STATISTICS              </vt:lpstr>
      <vt:lpstr>DEFINITION</vt:lpstr>
      <vt:lpstr>SCOPE OF STATISTICS</vt:lpstr>
      <vt:lpstr>VARIABLE TYPES</vt:lpstr>
      <vt:lpstr>TYPES OF DATA</vt:lpstr>
      <vt:lpstr>METHODS OF COLLECTING PRIMARY DATA</vt:lpstr>
      <vt:lpstr>CHARACTERISTICS OF A GOOD QUESTIONNNAIRE</vt:lpstr>
      <vt:lpstr>COLLECTION OF SECONDARY DATA</vt:lpstr>
      <vt:lpstr>METHODS OF DATA COLLECTION</vt:lpstr>
      <vt:lpstr>CLASSIFICATION OF DATA</vt:lpstr>
      <vt:lpstr>TABULATION</vt:lpstr>
      <vt:lpstr>PARTS OF A TABLE</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dc:title>
  <dc:creator>SOHINI NATH</dc:creator>
  <cp:lastModifiedBy>PKHOMDESKTOP</cp:lastModifiedBy>
  <cp:revision>20</cp:revision>
  <dcterms:created xsi:type="dcterms:W3CDTF">2024-06-16T05:34:45Z</dcterms:created>
  <dcterms:modified xsi:type="dcterms:W3CDTF">2024-06-19T14:21:10Z</dcterms:modified>
</cp:coreProperties>
</file>